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6"/>
    <p:sldMasterId id="2147483698" r:id="rId7"/>
    <p:sldMasterId id="2147483763" r:id="rId8"/>
    <p:sldMasterId id="2147483818" r:id="rId9"/>
  </p:sldMasterIdLst>
  <p:notesMasterIdLst>
    <p:notesMasterId r:id="rId51"/>
  </p:notesMasterIdLst>
  <p:handoutMasterIdLst>
    <p:handoutMasterId r:id="rId52"/>
  </p:handoutMasterIdLst>
  <p:sldIdLst>
    <p:sldId id="1338" r:id="rId10"/>
    <p:sldId id="300" r:id="rId11"/>
    <p:sldId id="1335" r:id="rId12"/>
    <p:sldId id="1319" r:id="rId13"/>
    <p:sldId id="266" r:id="rId14"/>
    <p:sldId id="1320" r:id="rId15"/>
    <p:sldId id="1321" r:id="rId16"/>
    <p:sldId id="1322" r:id="rId17"/>
    <p:sldId id="1323" r:id="rId18"/>
    <p:sldId id="1326" r:id="rId19"/>
    <p:sldId id="1334" r:id="rId20"/>
    <p:sldId id="1337" r:id="rId21"/>
    <p:sldId id="1330" r:id="rId22"/>
    <p:sldId id="634" r:id="rId23"/>
    <p:sldId id="1324" r:id="rId24"/>
    <p:sldId id="594" r:id="rId25"/>
    <p:sldId id="1339" r:id="rId26"/>
    <p:sldId id="1331" r:id="rId27"/>
    <p:sldId id="692" r:id="rId28"/>
    <p:sldId id="1344" r:id="rId29"/>
    <p:sldId id="738" r:id="rId30"/>
    <p:sldId id="1347" r:id="rId31"/>
    <p:sldId id="1348" r:id="rId32"/>
    <p:sldId id="627" r:id="rId33"/>
    <p:sldId id="591" r:id="rId34"/>
    <p:sldId id="1342" r:id="rId35"/>
    <p:sldId id="323" r:id="rId36"/>
    <p:sldId id="1340" r:id="rId37"/>
    <p:sldId id="416" r:id="rId38"/>
    <p:sldId id="1343" r:id="rId39"/>
    <p:sldId id="702" r:id="rId40"/>
    <p:sldId id="1341" r:id="rId41"/>
    <p:sldId id="731" r:id="rId42"/>
    <p:sldId id="1333" r:id="rId43"/>
    <p:sldId id="315" r:id="rId44"/>
    <p:sldId id="316" r:id="rId45"/>
    <p:sldId id="1328" r:id="rId46"/>
    <p:sldId id="1332" r:id="rId47"/>
    <p:sldId id="1327" r:id="rId48"/>
    <p:sldId id="1329" r:id="rId49"/>
    <p:sldId id="1325"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s, Scott" initials="DS" lastIdx="1" clrIdx="0">
    <p:extLst>
      <p:ext uri="{19B8F6BF-5375-455C-9EA6-DF929625EA0E}">
        <p15:presenceInfo xmlns:p15="http://schemas.microsoft.com/office/powerpoint/2012/main" userId="S::scd205@musc.edu::8f6716c7-eefe-405f-994b-c6d8250155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8"/>
    <a:srgbClr val="14726C"/>
    <a:srgbClr val="00B0F0"/>
    <a:srgbClr val="7A99AC"/>
    <a:srgbClr val="B3E3E7"/>
    <a:srgbClr val="015289"/>
    <a:srgbClr val="000000"/>
    <a:srgbClr val="333333"/>
    <a:srgbClr val="1F497D"/>
    <a:srgbClr val="D311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73" autoAdjust="0"/>
    <p:restoredTop sz="75155" autoAdjust="0"/>
  </p:normalViewPr>
  <p:slideViewPr>
    <p:cSldViewPr snapToGrid="0">
      <p:cViewPr varScale="1">
        <p:scale>
          <a:sx n="62" d="100"/>
          <a:sy n="62" d="100"/>
        </p:scale>
        <p:origin x="102" y="3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11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800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CDFC-4D94-8024-E6CDDBCDDD2A}"/>
              </c:ext>
            </c:extLst>
          </c:dPt>
          <c:dPt>
            <c:idx val="1"/>
            <c:bubble3D val="0"/>
            <c:spPr>
              <a:solidFill>
                <a:srgbClr val="00990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CDFC-4D94-8024-E6CDDBCDDD2A}"/>
              </c:ext>
            </c:extLst>
          </c:dPt>
          <c:dPt>
            <c:idx val="2"/>
            <c:bubble3D val="0"/>
            <c:spPr>
              <a:solidFill>
                <a:srgbClr val="0099CC"/>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CDFC-4D94-8024-E6CDDBCDDD2A}"/>
              </c:ext>
            </c:extLst>
          </c:dPt>
          <c:dPt>
            <c:idx val="3"/>
            <c:bubble3D val="0"/>
            <c:spPr>
              <a:solidFill>
                <a:srgbClr val="3366CC"/>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CDFC-4D94-8024-E6CDDBCDDD2A}"/>
              </c:ext>
            </c:extLst>
          </c:dPt>
          <c:dPt>
            <c:idx val="4"/>
            <c:bubble3D val="0"/>
            <c:spPr>
              <a:solidFill>
                <a:srgbClr val="25568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CDFC-4D94-8024-E6CDDBCDDD2A}"/>
              </c:ext>
            </c:extLst>
          </c:dPt>
          <c:dPt>
            <c:idx val="5"/>
            <c:bubble3D val="0"/>
            <c:spPr>
              <a:solidFill>
                <a:schemeClr val="bg1">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CDFC-4D94-8024-E6CDDBCDDD2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Inventor</c:v>
                </c:pt>
                <c:pt idx="1">
                  <c:v>Lab</c:v>
                </c:pt>
                <c:pt idx="2">
                  <c:v>Department</c:v>
                </c:pt>
                <c:pt idx="3">
                  <c:v>College</c:v>
                </c:pt>
                <c:pt idx="4">
                  <c:v>MUSC</c:v>
                </c:pt>
                <c:pt idx="5">
                  <c:v>Angel Fund</c:v>
                </c:pt>
              </c:strCache>
            </c:strRef>
          </c:cat>
          <c:val>
            <c:numRef>
              <c:f>Sheet1!$B$2:$B$7</c:f>
              <c:numCache>
                <c:formatCode>General</c:formatCode>
                <c:ptCount val="6"/>
                <c:pt idx="0">
                  <c:v>40</c:v>
                </c:pt>
                <c:pt idx="1">
                  <c:v>15</c:v>
                </c:pt>
                <c:pt idx="2">
                  <c:v>10</c:v>
                </c:pt>
                <c:pt idx="3">
                  <c:v>5</c:v>
                </c:pt>
                <c:pt idx="4">
                  <c:v>20</c:v>
                </c:pt>
                <c:pt idx="5">
                  <c:v>10</c:v>
                </c:pt>
              </c:numCache>
            </c:numRef>
          </c:val>
          <c:extLst>
            <c:ext xmlns:c16="http://schemas.microsoft.com/office/drawing/2014/chart" uri="{C3380CC4-5D6E-409C-BE32-E72D297353CC}">
              <c16:uniqueId val="{0000000C-CDFC-4D94-8024-E6CDDBCDDD2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800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71D2-44BC-8810-AD487A4DB5E0}"/>
              </c:ext>
            </c:extLst>
          </c:dPt>
          <c:dPt>
            <c:idx val="1"/>
            <c:bubble3D val="0"/>
            <c:spPr>
              <a:solidFill>
                <a:srgbClr val="00990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6-71D2-44BC-8810-AD487A4DB5E0}"/>
              </c:ext>
            </c:extLst>
          </c:dPt>
          <c:dPt>
            <c:idx val="2"/>
            <c:bubble3D val="0"/>
            <c:spPr>
              <a:solidFill>
                <a:srgbClr val="0099CC"/>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71D2-44BC-8810-AD487A4DB5E0}"/>
              </c:ext>
            </c:extLst>
          </c:dPt>
          <c:dPt>
            <c:idx val="3"/>
            <c:bubble3D val="0"/>
            <c:spPr>
              <a:solidFill>
                <a:srgbClr val="3366CC"/>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71D2-44BC-8810-AD487A4DB5E0}"/>
              </c:ext>
            </c:extLst>
          </c:dPt>
          <c:dPt>
            <c:idx val="4"/>
            <c:bubble3D val="0"/>
            <c:spPr>
              <a:solidFill>
                <a:srgbClr val="25568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4-71D2-44BC-8810-AD487A4DB5E0}"/>
              </c:ext>
            </c:extLst>
          </c:dPt>
          <c:dPt>
            <c:idx val="5"/>
            <c:bubble3D val="0"/>
            <c:spPr>
              <a:solidFill>
                <a:schemeClr val="bg1">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71D2-44BC-8810-AD487A4DB5E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Inventor</c:v>
                </c:pt>
                <c:pt idx="1">
                  <c:v>Lab</c:v>
                </c:pt>
                <c:pt idx="2">
                  <c:v>Department</c:v>
                </c:pt>
                <c:pt idx="3">
                  <c:v>College</c:v>
                </c:pt>
                <c:pt idx="4">
                  <c:v>MUSC</c:v>
                </c:pt>
                <c:pt idx="5">
                  <c:v>Angel Fund</c:v>
                </c:pt>
              </c:strCache>
            </c:strRef>
          </c:cat>
          <c:val>
            <c:numRef>
              <c:f>Sheet1!$B$2:$B$7</c:f>
              <c:numCache>
                <c:formatCode>General</c:formatCode>
                <c:ptCount val="6"/>
                <c:pt idx="0">
                  <c:v>40</c:v>
                </c:pt>
                <c:pt idx="1">
                  <c:v>15</c:v>
                </c:pt>
                <c:pt idx="2">
                  <c:v>10</c:v>
                </c:pt>
                <c:pt idx="3">
                  <c:v>5</c:v>
                </c:pt>
                <c:pt idx="4">
                  <c:v>20</c:v>
                </c:pt>
                <c:pt idx="5">
                  <c:v>10</c:v>
                </c:pt>
              </c:numCache>
            </c:numRef>
          </c:val>
          <c:extLst>
            <c:ext xmlns:c16="http://schemas.microsoft.com/office/drawing/2014/chart" uri="{C3380CC4-5D6E-409C-BE32-E72D297353CC}">
              <c16:uniqueId val="{00000000-71D2-44BC-8810-AD487A4DB5E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0-06-15T21:04:22.347" idx="1">
    <p:pos x="10" y="10"/>
    <p:text/>
    <p:extLst>
      <p:ext uri="{C676402C-5697-4E1C-873F-D02D1690AC5C}">
        <p15:threadingInfo xmlns:p15="http://schemas.microsoft.com/office/powerpoint/2012/main" timeZoneBias="24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diagrams/_rels/data4.xml.rels><?xml version="1.0" encoding="UTF-8" standalone="yes"?>
<Relationships xmlns="http://schemas.openxmlformats.org/package/2006/relationships"><Relationship Id="rId8" Type="http://schemas.openxmlformats.org/officeDocument/2006/relationships/hyperlink" Target="http://ishigamigroup.wikidot.com/lithography" TargetMode="External"/><Relationship Id="rId3" Type="http://schemas.openxmlformats.org/officeDocument/2006/relationships/image" Target="../media/image89.jpg"/><Relationship Id="rId7" Type="http://schemas.openxmlformats.org/officeDocument/2006/relationships/image" Target="../media/image91.png"/><Relationship Id="rId2" Type="http://schemas.openxmlformats.org/officeDocument/2006/relationships/hyperlink" Target="https://commons.wikimedia.org/wiki/File:Transfer_right-left_green-red.svg" TargetMode="External"/><Relationship Id="rId1" Type="http://schemas.openxmlformats.org/officeDocument/2006/relationships/image" Target="../media/image88.png"/><Relationship Id="rId6" Type="http://schemas.openxmlformats.org/officeDocument/2006/relationships/hyperlink" Target="https://commons.wikimedia.org/wiki/File:Light_bulb_(yellow)_icon.svg" TargetMode="External"/><Relationship Id="rId5" Type="http://schemas.openxmlformats.org/officeDocument/2006/relationships/image" Target="../media/image90.png"/><Relationship Id="rId4" Type="http://schemas.openxmlformats.org/officeDocument/2006/relationships/hyperlink" Target="https://en.wikipedia.org/wiki/Toyota"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diagrams/_rels/drawing4.xml.rels><?xml version="1.0" encoding="UTF-8" standalone="yes"?>
<Relationships xmlns="http://schemas.openxmlformats.org/package/2006/relationships"><Relationship Id="rId8" Type="http://schemas.openxmlformats.org/officeDocument/2006/relationships/hyperlink" Target="http://ishigamigroup.wikidot.com/lithography" TargetMode="External"/><Relationship Id="rId3" Type="http://schemas.openxmlformats.org/officeDocument/2006/relationships/image" Target="../media/image89.jpg"/><Relationship Id="rId7" Type="http://schemas.openxmlformats.org/officeDocument/2006/relationships/image" Target="../media/image91.png"/><Relationship Id="rId2" Type="http://schemas.openxmlformats.org/officeDocument/2006/relationships/hyperlink" Target="https://commons.wikimedia.org/wiki/File:Transfer_right-left_green-red.svg" TargetMode="External"/><Relationship Id="rId1" Type="http://schemas.openxmlformats.org/officeDocument/2006/relationships/image" Target="../media/image88.png"/><Relationship Id="rId6" Type="http://schemas.openxmlformats.org/officeDocument/2006/relationships/hyperlink" Target="https://commons.wikimedia.org/wiki/File:Light_bulb_(yellow)_icon.svg" TargetMode="External"/><Relationship Id="rId5" Type="http://schemas.openxmlformats.org/officeDocument/2006/relationships/image" Target="../media/image90.png"/><Relationship Id="rId4" Type="http://schemas.openxmlformats.org/officeDocument/2006/relationships/hyperlink" Target="https://en.wikipedia.org/wiki/Toyot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CDA2EF-D858-4839-A447-DF0DFF6A65DA}" type="doc">
      <dgm:prSet loTypeId="urn:microsoft.com/office/officeart/2005/8/layout/hChevron3" loCatId="process" qsTypeId="urn:microsoft.com/office/officeart/2005/8/quickstyle/simple1" qsCatId="simple" csTypeId="urn:microsoft.com/office/officeart/2005/8/colors/accent1_2" csCatId="accent1" phldr="1"/>
      <dgm:spPr/>
    </dgm:pt>
    <dgm:pt modelId="{2B3F919E-987B-4091-88DA-17E311FC6F16}">
      <dgm:prSet phldrT="[Text]"/>
      <dgm:spPr>
        <a:solidFill>
          <a:srgbClr val="005288"/>
        </a:solidFill>
      </dgm:spPr>
      <dgm:t>
        <a:bodyPr/>
        <a:lstStyle/>
        <a:p>
          <a:r>
            <a:rPr lang="en-US" dirty="0"/>
            <a:t>$1m</a:t>
          </a:r>
        </a:p>
      </dgm:t>
    </dgm:pt>
    <dgm:pt modelId="{36A61BDD-C85E-4A9D-A4D5-A8956A29E1F7}" type="parTrans" cxnId="{281F11AC-72C1-4FBB-9EAC-6155898F790A}">
      <dgm:prSet/>
      <dgm:spPr/>
      <dgm:t>
        <a:bodyPr/>
        <a:lstStyle/>
        <a:p>
          <a:endParaRPr lang="en-US"/>
        </a:p>
      </dgm:t>
    </dgm:pt>
    <dgm:pt modelId="{4D46999E-F93B-4A99-B296-0039615ED5B7}" type="sibTrans" cxnId="{281F11AC-72C1-4FBB-9EAC-6155898F790A}">
      <dgm:prSet/>
      <dgm:spPr/>
      <dgm:t>
        <a:bodyPr/>
        <a:lstStyle/>
        <a:p>
          <a:endParaRPr lang="en-US"/>
        </a:p>
      </dgm:t>
    </dgm:pt>
    <dgm:pt modelId="{E8A2BC86-817B-4F1F-B1EF-4F21EBACB2CD}">
      <dgm:prSet phldrT="[Text]"/>
      <dgm:spPr>
        <a:solidFill>
          <a:srgbClr val="005288"/>
        </a:solidFill>
      </dgm:spPr>
      <dgm:t>
        <a:bodyPr/>
        <a:lstStyle/>
        <a:p>
          <a:r>
            <a:rPr lang="en-US" dirty="0"/>
            <a:t>$15m</a:t>
          </a:r>
        </a:p>
      </dgm:t>
    </dgm:pt>
    <dgm:pt modelId="{BAFE8E31-E763-436E-817E-B625AE55FAE4}" type="parTrans" cxnId="{8F7FCECE-5FAB-4F68-94ED-2F042D3E78B7}">
      <dgm:prSet/>
      <dgm:spPr/>
      <dgm:t>
        <a:bodyPr/>
        <a:lstStyle/>
        <a:p>
          <a:endParaRPr lang="en-US"/>
        </a:p>
      </dgm:t>
    </dgm:pt>
    <dgm:pt modelId="{8095D998-5F40-4C80-AB4D-B0398E752262}" type="sibTrans" cxnId="{8F7FCECE-5FAB-4F68-94ED-2F042D3E78B7}">
      <dgm:prSet/>
      <dgm:spPr/>
      <dgm:t>
        <a:bodyPr/>
        <a:lstStyle/>
        <a:p>
          <a:endParaRPr lang="en-US"/>
        </a:p>
      </dgm:t>
    </dgm:pt>
    <dgm:pt modelId="{829694E5-6E51-4435-B71F-82F50CC03FFC}">
      <dgm:prSet phldrT="[Text]"/>
      <dgm:spPr>
        <a:solidFill>
          <a:srgbClr val="005288"/>
        </a:solidFill>
      </dgm:spPr>
      <dgm:t>
        <a:bodyPr/>
        <a:lstStyle/>
        <a:p>
          <a:r>
            <a:rPr lang="en-US" dirty="0"/>
            <a:t>$17.5m</a:t>
          </a:r>
        </a:p>
      </dgm:t>
    </dgm:pt>
    <dgm:pt modelId="{03AFE24B-7C24-48C1-99F7-05380F92F338}" type="parTrans" cxnId="{7D7E81FB-663D-4012-86CE-9F4609A870E1}">
      <dgm:prSet/>
      <dgm:spPr/>
      <dgm:t>
        <a:bodyPr/>
        <a:lstStyle/>
        <a:p>
          <a:endParaRPr lang="en-US"/>
        </a:p>
      </dgm:t>
    </dgm:pt>
    <dgm:pt modelId="{1594CF68-3316-490D-BD41-C9C840EDE51E}" type="sibTrans" cxnId="{7D7E81FB-663D-4012-86CE-9F4609A870E1}">
      <dgm:prSet/>
      <dgm:spPr/>
      <dgm:t>
        <a:bodyPr/>
        <a:lstStyle/>
        <a:p>
          <a:endParaRPr lang="en-US"/>
        </a:p>
      </dgm:t>
    </dgm:pt>
    <dgm:pt modelId="{69668EB4-3240-42A2-BBF4-7F6517BCF2DD}">
      <dgm:prSet phldrT="[Text]"/>
      <dgm:spPr>
        <a:solidFill>
          <a:srgbClr val="005288"/>
        </a:solidFill>
      </dgm:spPr>
      <dgm:t>
        <a:bodyPr/>
        <a:lstStyle/>
        <a:p>
          <a:r>
            <a:rPr lang="en-US" dirty="0"/>
            <a:t>$40m</a:t>
          </a:r>
        </a:p>
      </dgm:t>
    </dgm:pt>
    <dgm:pt modelId="{99C9417C-7C51-4D62-A161-DB721F6C91F1}" type="parTrans" cxnId="{E3B85A90-1F75-4F3F-9886-E296BA0B401B}">
      <dgm:prSet/>
      <dgm:spPr/>
      <dgm:t>
        <a:bodyPr/>
        <a:lstStyle/>
        <a:p>
          <a:endParaRPr lang="en-US"/>
        </a:p>
      </dgm:t>
    </dgm:pt>
    <dgm:pt modelId="{8359F0FF-03BD-458C-845E-2047957DFCC2}" type="sibTrans" cxnId="{E3B85A90-1F75-4F3F-9886-E296BA0B401B}">
      <dgm:prSet/>
      <dgm:spPr/>
      <dgm:t>
        <a:bodyPr/>
        <a:lstStyle/>
        <a:p>
          <a:endParaRPr lang="en-US"/>
        </a:p>
      </dgm:t>
    </dgm:pt>
    <dgm:pt modelId="{5A6C7E33-4C72-4BAE-ABFD-28C8224DD5A0}">
      <dgm:prSet phldrT="[Text]"/>
      <dgm:spPr>
        <a:solidFill>
          <a:srgbClr val="005288"/>
        </a:solidFill>
      </dgm:spPr>
      <dgm:t>
        <a:bodyPr/>
        <a:lstStyle/>
        <a:p>
          <a:r>
            <a:rPr lang="en-US" dirty="0"/>
            <a:t>$150m</a:t>
          </a:r>
        </a:p>
      </dgm:t>
    </dgm:pt>
    <dgm:pt modelId="{71D6EAC3-570C-4D02-BB3E-B4B4E9672FF3}" type="parTrans" cxnId="{FF84DFF7-CD72-4A88-BF94-EE10ECF273B4}">
      <dgm:prSet/>
      <dgm:spPr/>
      <dgm:t>
        <a:bodyPr/>
        <a:lstStyle/>
        <a:p>
          <a:endParaRPr lang="en-US"/>
        </a:p>
      </dgm:t>
    </dgm:pt>
    <dgm:pt modelId="{213B8C02-0523-4911-9A1D-F9131238A6C0}" type="sibTrans" cxnId="{FF84DFF7-CD72-4A88-BF94-EE10ECF273B4}">
      <dgm:prSet/>
      <dgm:spPr/>
      <dgm:t>
        <a:bodyPr/>
        <a:lstStyle/>
        <a:p>
          <a:endParaRPr lang="en-US"/>
        </a:p>
      </dgm:t>
    </dgm:pt>
    <dgm:pt modelId="{BA710868-A0B8-484D-A421-CB88C887402C}">
      <dgm:prSet phldrT="[Text]"/>
      <dgm:spPr>
        <a:solidFill>
          <a:srgbClr val="005288"/>
        </a:solidFill>
      </dgm:spPr>
      <dgm:t>
        <a:bodyPr/>
        <a:lstStyle/>
        <a:p>
          <a:r>
            <a:rPr lang="en-US" dirty="0"/>
            <a:t>$40m</a:t>
          </a:r>
        </a:p>
      </dgm:t>
    </dgm:pt>
    <dgm:pt modelId="{1C400DC8-2231-47B7-810A-145CAC58CFA1}" type="parTrans" cxnId="{9125CFCB-BFE0-4FD0-8CAF-2BFCF3403833}">
      <dgm:prSet/>
      <dgm:spPr/>
      <dgm:t>
        <a:bodyPr/>
        <a:lstStyle/>
        <a:p>
          <a:endParaRPr lang="en-US"/>
        </a:p>
      </dgm:t>
    </dgm:pt>
    <dgm:pt modelId="{096B6FD9-E988-41BD-98B8-E58E747F02E2}" type="sibTrans" cxnId="{9125CFCB-BFE0-4FD0-8CAF-2BFCF3403833}">
      <dgm:prSet/>
      <dgm:spPr/>
      <dgm:t>
        <a:bodyPr/>
        <a:lstStyle/>
        <a:p>
          <a:endParaRPr lang="en-US"/>
        </a:p>
      </dgm:t>
    </dgm:pt>
    <dgm:pt modelId="{C1588E7D-DA2E-4FAF-90FB-C94508ACA749}" type="pres">
      <dgm:prSet presAssocID="{45CDA2EF-D858-4839-A447-DF0DFF6A65DA}" presName="Name0" presStyleCnt="0">
        <dgm:presLayoutVars>
          <dgm:dir/>
          <dgm:resizeHandles val="exact"/>
        </dgm:presLayoutVars>
      </dgm:prSet>
      <dgm:spPr/>
    </dgm:pt>
    <dgm:pt modelId="{24CE2FC7-616E-4F53-A3EC-FFCF4A396340}" type="pres">
      <dgm:prSet presAssocID="{2B3F919E-987B-4091-88DA-17E311FC6F16}" presName="parTxOnly" presStyleLbl="node1" presStyleIdx="0" presStyleCnt="6" custScaleX="66923">
        <dgm:presLayoutVars>
          <dgm:bulletEnabled val="1"/>
        </dgm:presLayoutVars>
      </dgm:prSet>
      <dgm:spPr/>
    </dgm:pt>
    <dgm:pt modelId="{AE64B6B2-F103-4DAF-A12E-5FAE6E40442C}" type="pres">
      <dgm:prSet presAssocID="{4D46999E-F93B-4A99-B296-0039615ED5B7}" presName="parSpace" presStyleCnt="0"/>
      <dgm:spPr/>
    </dgm:pt>
    <dgm:pt modelId="{218FDFE3-4CB7-4E2E-8D72-E220D4FD5484}" type="pres">
      <dgm:prSet presAssocID="{829694E5-6E51-4435-B71F-82F50CC03FFC}" presName="parTxOnly" presStyleLbl="node1" presStyleIdx="1" presStyleCnt="6" custScaleX="113759">
        <dgm:presLayoutVars>
          <dgm:bulletEnabled val="1"/>
        </dgm:presLayoutVars>
      </dgm:prSet>
      <dgm:spPr/>
    </dgm:pt>
    <dgm:pt modelId="{9D6E2D02-C842-4743-9906-A11DEC1EE86D}" type="pres">
      <dgm:prSet presAssocID="{1594CF68-3316-490D-BD41-C9C840EDE51E}" presName="parSpace" presStyleCnt="0"/>
      <dgm:spPr/>
    </dgm:pt>
    <dgm:pt modelId="{3FEDFFB7-B733-4302-8DC8-F1523774A782}" type="pres">
      <dgm:prSet presAssocID="{E8A2BC86-817B-4F1F-B1EF-4F21EBACB2CD}" presName="parTxOnly" presStyleLbl="node1" presStyleIdx="2" presStyleCnt="6">
        <dgm:presLayoutVars>
          <dgm:bulletEnabled val="1"/>
        </dgm:presLayoutVars>
      </dgm:prSet>
      <dgm:spPr/>
    </dgm:pt>
    <dgm:pt modelId="{4C4B181D-E83C-47B1-A7B0-E7B50267F3BC}" type="pres">
      <dgm:prSet presAssocID="{8095D998-5F40-4C80-AB4D-B0398E752262}" presName="parSpace" presStyleCnt="0"/>
      <dgm:spPr/>
    </dgm:pt>
    <dgm:pt modelId="{A2CEEC55-783D-4BC3-8C08-659B4D42659A}" type="pres">
      <dgm:prSet presAssocID="{69668EB4-3240-42A2-BBF4-7F6517BCF2DD}" presName="parTxOnly" presStyleLbl="node1" presStyleIdx="3" presStyleCnt="6">
        <dgm:presLayoutVars>
          <dgm:bulletEnabled val="1"/>
        </dgm:presLayoutVars>
      </dgm:prSet>
      <dgm:spPr/>
    </dgm:pt>
    <dgm:pt modelId="{52DC8731-2B7D-4375-B3AA-A6DD6D67222F}" type="pres">
      <dgm:prSet presAssocID="{8359F0FF-03BD-458C-845E-2047957DFCC2}" presName="parSpace" presStyleCnt="0"/>
      <dgm:spPr/>
    </dgm:pt>
    <dgm:pt modelId="{0F6630A5-BBDF-40F7-8AA5-3AFF073E7E3A}" type="pres">
      <dgm:prSet presAssocID="{5A6C7E33-4C72-4BAE-ABFD-28C8224DD5A0}" presName="parTxOnly" presStyleLbl="node1" presStyleIdx="4" presStyleCnt="6">
        <dgm:presLayoutVars>
          <dgm:bulletEnabled val="1"/>
        </dgm:presLayoutVars>
      </dgm:prSet>
      <dgm:spPr/>
    </dgm:pt>
    <dgm:pt modelId="{0A497B83-1F8B-46B5-B5A3-82527CF0CCCA}" type="pres">
      <dgm:prSet presAssocID="{213B8C02-0523-4911-9A1D-F9131238A6C0}" presName="parSpace" presStyleCnt="0"/>
      <dgm:spPr/>
    </dgm:pt>
    <dgm:pt modelId="{9E5E5B59-D06D-4455-8F1C-D2857984816F}" type="pres">
      <dgm:prSet presAssocID="{BA710868-A0B8-484D-A421-CB88C887402C}" presName="parTxOnly" presStyleLbl="node1" presStyleIdx="5" presStyleCnt="6">
        <dgm:presLayoutVars>
          <dgm:bulletEnabled val="1"/>
        </dgm:presLayoutVars>
      </dgm:prSet>
      <dgm:spPr/>
    </dgm:pt>
  </dgm:ptLst>
  <dgm:cxnLst>
    <dgm:cxn modelId="{AF91EC00-D4C6-4ED7-A1A0-5EB423A4693F}" type="presOf" srcId="{69668EB4-3240-42A2-BBF4-7F6517BCF2DD}" destId="{A2CEEC55-783D-4BC3-8C08-659B4D42659A}" srcOrd="0" destOrd="0" presId="urn:microsoft.com/office/officeart/2005/8/layout/hChevron3"/>
    <dgm:cxn modelId="{66EE2218-B4F8-4B24-9DB4-0BA424B4CDBD}" type="presOf" srcId="{45CDA2EF-D858-4839-A447-DF0DFF6A65DA}" destId="{C1588E7D-DA2E-4FAF-90FB-C94508ACA749}" srcOrd="0" destOrd="0" presId="urn:microsoft.com/office/officeart/2005/8/layout/hChevron3"/>
    <dgm:cxn modelId="{08414B69-788D-4546-BDF7-8387C0933AA2}" type="presOf" srcId="{BA710868-A0B8-484D-A421-CB88C887402C}" destId="{9E5E5B59-D06D-4455-8F1C-D2857984816F}" srcOrd="0" destOrd="0" presId="urn:microsoft.com/office/officeart/2005/8/layout/hChevron3"/>
    <dgm:cxn modelId="{5F17A855-5BFA-4C43-ADEC-293A5D1C0140}" type="presOf" srcId="{5A6C7E33-4C72-4BAE-ABFD-28C8224DD5A0}" destId="{0F6630A5-BBDF-40F7-8AA5-3AFF073E7E3A}" srcOrd="0" destOrd="0" presId="urn:microsoft.com/office/officeart/2005/8/layout/hChevron3"/>
    <dgm:cxn modelId="{E3B85A90-1F75-4F3F-9886-E296BA0B401B}" srcId="{45CDA2EF-D858-4839-A447-DF0DFF6A65DA}" destId="{69668EB4-3240-42A2-BBF4-7F6517BCF2DD}" srcOrd="3" destOrd="0" parTransId="{99C9417C-7C51-4D62-A161-DB721F6C91F1}" sibTransId="{8359F0FF-03BD-458C-845E-2047957DFCC2}"/>
    <dgm:cxn modelId="{269F8E9D-237D-42BF-84F0-4222949AD6C7}" type="presOf" srcId="{2B3F919E-987B-4091-88DA-17E311FC6F16}" destId="{24CE2FC7-616E-4F53-A3EC-FFCF4A396340}" srcOrd="0" destOrd="0" presId="urn:microsoft.com/office/officeart/2005/8/layout/hChevron3"/>
    <dgm:cxn modelId="{281F11AC-72C1-4FBB-9EAC-6155898F790A}" srcId="{45CDA2EF-D858-4839-A447-DF0DFF6A65DA}" destId="{2B3F919E-987B-4091-88DA-17E311FC6F16}" srcOrd="0" destOrd="0" parTransId="{36A61BDD-C85E-4A9D-A4D5-A8956A29E1F7}" sibTransId="{4D46999E-F93B-4A99-B296-0039615ED5B7}"/>
    <dgm:cxn modelId="{9125CFCB-BFE0-4FD0-8CAF-2BFCF3403833}" srcId="{45CDA2EF-D858-4839-A447-DF0DFF6A65DA}" destId="{BA710868-A0B8-484D-A421-CB88C887402C}" srcOrd="5" destOrd="0" parTransId="{1C400DC8-2231-47B7-810A-145CAC58CFA1}" sibTransId="{096B6FD9-E988-41BD-98B8-E58E747F02E2}"/>
    <dgm:cxn modelId="{8F7FCECE-5FAB-4F68-94ED-2F042D3E78B7}" srcId="{45CDA2EF-D858-4839-A447-DF0DFF6A65DA}" destId="{E8A2BC86-817B-4F1F-B1EF-4F21EBACB2CD}" srcOrd="2" destOrd="0" parTransId="{BAFE8E31-E763-436E-817E-B625AE55FAE4}" sibTransId="{8095D998-5F40-4C80-AB4D-B0398E752262}"/>
    <dgm:cxn modelId="{C094ECD7-6443-4E5A-9382-6828C2B94A4F}" type="presOf" srcId="{E8A2BC86-817B-4F1F-B1EF-4F21EBACB2CD}" destId="{3FEDFFB7-B733-4302-8DC8-F1523774A782}" srcOrd="0" destOrd="0" presId="urn:microsoft.com/office/officeart/2005/8/layout/hChevron3"/>
    <dgm:cxn modelId="{FE2E6ADB-2877-4104-A897-68B9420BBC46}" type="presOf" srcId="{829694E5-6E51-4435-B71F-82F50CC03FFC}" destId="{218FDFE3-4CB7-4E2E-8D72-E220D4FD5484}" srcOrd="0" destOrd="0" presId="urn:microsoft.com/office/officeart/2005/8/layout/hChevron3"/>
    <dgm:cxn modelId="{FF84DFF7-CD72-4A88-BF94-EE10ECF273B4}" srcId="{45CDA2EF-D858-4839-A447-DF0DFF6A65DA}" destId="{5A6C7E33-4C72-4BAE-ABFD-28C8224DD5A0}" srcOrd="4" destOrd="0" parTransId="{71D6EAC3-570C-4D02-BB3E-B4B4E9672FF3}" sibTransId="{213B8C02-0523-4911-9A1D-F9131238A6C0}"/>
    <dgm:cxn modelId="{7D7E81FB-663D-4012-86CE-9F4609A870E1}" srcId="{45CDA2EF-D858-4839-A447-DF0DFF6A65DA}" destId="{829694E5-6E51-4435-B71F-82F50CC03FFC}" srcOrd="1" destOrd="0" parTransId="{03AFE24B-7C24-48C1-99F7-05380F92F338}" sibTransId="{1594CF68-3316-490D-BD41-C9C840EDE51E}"/>
    <dgm:cxn modelId="{9AA566D8-E3E2-43E0-ACB9-A4547BE422D4}" type="presParOf" srcId="{C1588E7D-DA2E-4FAF-90FB-C94508ACA749}" destId="{24CE2FC7-616E-4F53-A3EC-FFCF4A396340}" srcOrd="0" destOrd="0" presId="urn:microsoft.com/office/officeart/2005/8/layout/hChevron3"/>
    <dgm:cxn modelId="{D0B7FA56-35F6-445F-B0BE-22EEB6C9FF6E}" type="presParOf" srcId="{C1588E7D-DA2E-4FAF-90FB-C94508ACA749}" destId="{AE64B6B2-F103-4DAF-A12E-5FAE6E40442C}" srcOrd="1" destOrd="0" presId="urn:microsoft.com/office/officeart/2005/8/layout/hChevron3"/>
    <dgm:cxn modelId="{4A3CB712-7B9A-471D-8145-49B5375D2742}" type="presParOf" srcId="{C1588E7D-DA2E-4FAF-90FB-C94508ACA749}" destId="{218FDFE3-4CB7-4E2E-8D72-E220D4FD5484}" srcOrd="2" destOrd="0" presId="urn:microsoft.com/office/officeart/2005/8/layout/hChevron3"/>
    <dgm:cxn modelId="{485D4A48-5540-49C1-91D6-41FFAB753DAC}" type="presParOf" srcId="{C1588E7D-DA2E-4FAF-90FB-C94508ACA749}" destId="{9D6E2D02-C842-4743-9906-A11DEC1EE86D}" srcOrd="3" destOrd="0" presId="urn:microsoft.com/office/officeart/2005/8/layout/hChevron3"/>
    <dgm:cxn modelId="{186C8FD8-95F1-4A98-8B73-2A158A75135F}" type="presParOf" srcId="{C1588E7D-DA2E-4FAF-90FB-C94508ACA749}" destId="{3FEDFFB7-B733-4302-8DC8-F1523774A782}" srcOrd="4" destOrd="0" presId="urn:microsoft.com/office/officeart/2005/8/layout/hChevron3"/>
    <dgm:cxn modelId="{F2141449-6FF2-4890-8540-3C612E076732}" type="presParOf" srcId="{C1588E7D-DA2E-4FAF-90FB-C94508ACA749}" destId="{4C4B181D-E83C-47B1-A7B0-E7B50267F3BC}" srcOrd="5" destOrd="0" presId="urn:microsoft.com/office/officeart/2005/8/layout/hChevron3"/>
    <dgm:cxn modelId="{57E94400-966F-4BCE-8C8A-AC757C1D0625}" type="presParOf" srcId="{C1588E7D-DA2E-4FAF-90FB-C94508ACA749}" destId="{A2CEEC55-783D-4BC3-8C08-659B4D42659A}" srcOrd="6" destOrd="0" presId="urn:microsoft.com/office/officeart/2005/8/layout/hChevron3"/>
    <dgm:cxn modelId="{34E1496A-7613-4B1F-AD14-C25A13F16338}" type="presParOf" srcId="{C1588E7D-DA2E-4FAF-90FB-C94508ACA749}" destId="{52DC8731-2B7D-4375-B3AA-A6DD6D67222F}" srcOrd="7" destOrd="0" presId="urn:microsoft.com/office/officeart/2005/8/layout/hChevron3"/>
    <dgm:cxn modelId="{AC750EB8-D492-4C24-97FF-0AFEC4FD8A96}" type="presParOf" srcId="{C1588E7D-DA2E-4FAF-90FB-C94508ACA749}" destId="{0F6630A5-BBDF-40F7-8AA5-3AFF073E7E3A}" srcOrd="8" destOrd="0" presId="urn:microsoft.com/office/officeart/2005/8/layout/hChevron3"/>
    <dgm:cxn modelId="{D1FBA848-9FFB-4260-90FF-02E5D6D1A1F7}" type="presParOf" srcId="{C1588E7D-DA2E-4FAF-90FB-C94508ACA749}" destId="{0A497B83-1F8B-46B5-B5A3-82527CF0CCCA}" srcOrd="9" destOrd="0" presId="urn:microsoft.com/office/officeart/2005/8/layout/hChevron3"/>
    <dgm:cxn modelId="{E98967FD-5AA6-42DA-A1C2-F8C50E6044B6}" type="presParOf" srcId="{C1588E7D-DA2E-4FAF-90FB-C94508ACA749}" destId="{9E5E5B59-D06D-4455-8F1C-D2857984816F}"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A88109-A6F3-4BA9-ADB4-B2E4A05DDA70}"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en-US"/>
        </a:p>
      </dgm:t>
    </dgm:pt>
    <dgm:pt modelId="{9017EC7A-518F-40D1-AE0B-4F2ACB5B4FE7}">
      <dgm:prSet phldrT="[Text]"/>
      <dgm:spPr>
        <a:solidFill>
          <a:srgbClr val="B3E3E7"/>
        </a:solidFill>
      </dgm:spPr>
      <dgm:t>
        <a:bodyPr/>
        <a:lstStyle/>
        <a:p>
          <a:r>
            <a:rPr lang="en-US" dirty="0">
              <a:solidFill>
                <a:srgbClr val="005288"/>
              </a:solidFill>
            </a:rPr>
            <a:t>Bench</a:t>
          </a:r>
        </a:p>
      </dgm:t>
    </dgm:pt>
    <dgm:pt modelId="{DCF6A583-076B-4DED-BEDB-22952C4BC844}" type="parTrans" cxnId="{0BBDB1D6-08A9-4279-A802-ABAD6C82F655}">
      <dgm:prSet/>
      <dgm:spPr/>
      <dgm:t>
        <a:bodyPr/>
        <a:lstStyle/>
        <a:p>
          <a:endParaRPr lang="en-US"/>
        </a:p>
      </dgm:t>
    </dgm:pt>
    <dgm:pt modelId="{C377F967-291D-484B-B988-90D65F9D0C0C}" type="sibTrans" cxnId="{0BBDB1D6-08A9-4279-A802-ABAD6C82F655}">
      <dgm:prSet/>
      <dgm:spPr>
        <a:solidFill>
          <a:srgbClr val="005288"/>
        </a:solidFill>
      </dgm:spPr>
      <dgm:t>
        <a:bodyPr/>
        <a:lstStyle/>
        <a:p>
          <a:endParaRPr lang="en-US"/>
        </a:p>
      </dgm:t>
    </dgm:pt>
    <dgm:pt modelId="{5DB98BF8-8862-4113-A6D2-F58E7031A607}">
      <dgm:prSet phldrT="[Text]"/>
      <dgm:spPr>
        <a:solidFill>
          <a:srgbClr val="B3E3E7"/>
        </a:solidFill>
      </dgm:spPr>
      <dgm:t>
        <a:bodyPr/>
        <a:lstStyle/>
        <a:p>
          <a:r>
            <a:rPr lang="en-US" dirty="0">
              <a:solidFill>
                <a:srgbClr val="005288"/>
              </a:solidFill>
            </a:rPr>
            <a:t>Industry</a:t>
          </a:r>
        </a:p>
      </dgm:t>
    </dgm:pt>
    <dgm:pt modelId="{0095DB21-F1E7-4C2B-902E-B38F5FEFA73F}" type="parTrans" cxnId="{0D7CBC09-C8B0-4A70-99EC-3E99179A0922}">
      <dgm:prSet/>
      <dgm:spPr/>
      <dgm:t>
        <a:bodyPr/>
        <a:lstStyle/>
        <a:p>
          <a:endParaRPr lang="en-US"/>
        </a:p>
      </dgm:t>
    </dgm:pt>
    <dgm:pt modelId="{F8FA4AD1-EB9C-4908-BCB0-7DF090D33852}" type="sibTrans" cxnId="{0D7CBC09-C8B0-4A70-99EC-3E99179A0922}">
      <dgm:prSet/>
      <dgm:spPr>
        <a:solidFill>
          <a:srgbClr val="005288"/>
        </a:solidFill>
      </dgm:spPr>
      <dgm:t>
        <a:bodyPr/>
        <a:lstStyle/>
        <a:p>
          <a:endParaRPr lang="en-US"/>
        </a:p>
      </dgm:t>
    </dgm:pt>
    <dgm:pt modelId="{521CC261-1282-49F5-90CC-5ED1E4A6B0C5}">
      <dgm:prSet phldrT="[Text]"/>
      <dgm:spPr>
        <a:solidFill>
          <a:srgbClr val="B3E3E7"/>
        </a:solidFill>
      </dgm:spPr>
      <dgm:t>
        <a:bodyPr/>
        <a:lstStyle/>
        <a:p>
          <a:r>
            <a:rPr lang="en-US" dirty="0">
              <a:solidFill>
                <a:srgbClr val="005288"/>
              </a:solidFill>
            </a:rPr>
            <a:t>Bedside</a:t>
          </a:r>
        </a:p>
      </dgm:t>
    </dgm:pt>
    <dgm:pt modelId="{6E902948-393E-46D8-B5DE-99D87F7FD77E}" type="parTrans" cxnId="{B613C16D-574E-444B-9E22-01A630456831}">
      <dgm:prSet/>
      <dgm:spPr/>
      <dgm:t>
        <a:bodyPr/>
        <a:lstStyle/>
        <a:p>
          <a:endParaRPr lang="en-US"/>
        </a:p>
      </dgm:t>
    </dgm:pt>
    <dgm:pt modelId="{6ABB5ABB-D4E2-492A-BF4C-4900EF4636C9}" type="sibTrans" cxnId="{B613C16D-574E-444B-9E22-01A630456831}">
      <dgm:prSet/>
      <dgm:spPr/>
      <dgm:t>
        <a:bodyPr/>
        <a:lstStyle/>
        <a:p>
          <a:endParaRPr lang="en-US"/>
        </a:p>
      </dgm:t>
    </dgm:pt>
    <dgm:pt modelId="{F2B124CE-5456-42F4-95A3-337742557A2D}" type="pres">
      <dgm:prSet presAssocID="{C5A88109-A6F3-4BA9-ADB4-B2E4A05DDA70}" presName="Name0" presStyleCnt="0">
        <dgm:presLayoutVars>
          <dgm:dir/>
          <dgm:resizeHandles val="exact"/>
        </dgm:presLayoutVars>
      </dgm:prSet>
      <dgm:spPr/>
    </dgm:pt>
    <dgm:pt modelId="{C96655E3-4E6D-46DB-B0E0-9B83F62844B4}" type="pres">
      <dgm:prSet presAssocID="{9017EC7A-518F-40D1-AE0B-4F2ACB5B4FE7}" presName="composite" presStyleCnt="0"/>
      <dgm:spPr/>
    </dgm:pt>
    <dgm:pt modelId="{8894A485-8F17-4230-B5CE-2D7B5BAEE281}" type="pres">
      <dgm:prSet presAssocID="{9017EC7A-518F-40D1-AE0B-4F2ACB5B4FE7}" presName="imagSh" presStyleLbl="b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5E369D22-954D-44DC-8C8B-BF270AC574E1}" type="pres">
      <dgm:prSet presAssocID="{9017EC7A-518F-40D1-AE0B-4F2ACB5B4FE7}" presName="txNode" presStyleLbl="node1" presStyleIdx="0" presStyleCnt="3" custScaleY="36879" custLinFactNeighborY="-9936">
        <dgm:presLayoutVars>
          <dgm:bulletEnabled val="1"/>
        </dgm:presLayoutVars>
      </dgm:prSet>
      <dgm:spPr/>
    </dgm:pt>
    <dgm:pt modelId="{653328EC-41C9-4420-83D3-4CACD3637531}" type="pres">
      <dgm:prSet presAssocID="{C377F967-291D-484B-B988-90D65F9D0C0C}" presName="sibTrans" presStyleLbl="sibTrans2D1" presStyleIdx="0" presStyleCnt="2"/>
      <dgm:spPr/>
    </dgm:pt>
    <dgm:pt modelId="{346AF1DE-D980-41AB-BBA4-14B913E016EF}" type="pres">
      <dgm:prSet presAssocID="{C377F967-291D-484B-B988-90D65F9D0C0C}" presName="connTx" presStyleLbl="sibTrans2D1" presStyleIdx="0" presStyleCnt="2"/>
      <dgm:spPr/>
    </dgm:pt>
    <dgm:pt modelId="{E2871BB9-3581-49FA-A804-70BEA2D475DA}" type="pres">
      <dgm:prSet presAssocID="{5DB98BF8-8862-4113-A6D2-F58E7031A607}" presName="composite" presStyleCnt="0"/>
      <dgm:spPr/>
    </dgm:pt>
    <dgm:pt modelId="{BC2B830F-A780-4FB4-A90A-58DFB0ED0CC6}" type="pres">
      <dgm:prSet presAssocID="{5DB98BF8-8862-4113-A6D2-F58E7031A607}" presName="imagSh" presStyleLbl="b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pt>
    <dgm:pt modelId="{FDD629F2-08F1-4D2C-9D67-33E5C49E4949}" type="pres">
      <dgm:prSet presAssocID="{5DB98BF8-8862-4113-A6D2-F58E7031A607}" presName="txNode" presStyleLbl="node1" presStyleIdx="1" presStyleCnt="3" custScaleY="36879" custLinFactNeighborY="-9936">
        <dgm:presLayoutVars>
          <dgm:bulletEnabled val="1"/>
        </dgm:presLayoutVars>
      </dgm:prSet>
      <dgm:spPr/>
    </dgm:pt>
    <dgm:pt modelId="{FEF2EF58-D1F1-4569-BAA7-4819117E61AC}" type="pres">
      <dgm:prSet presAssocID="{F8FA4AD1-EB9C-4908-BCB0-7DF090D33852}" presName="sibTrans" presStyleLbl="sibTrans2D1" presStyleIdx="1" presStyleCnt="2"/>
      <dgm:spPr/>
    </dgm:pt>
    <dgm:pt modelId="{0D125AF7-A49B-4883-8F79-3FD291FAE58D}" type="pres">
      <dgm:prSet presAssocID="{F8FA4AD1-EB9C-4908-BCB0-7DF090D33852}" presName="connTx" presStyleLbl="sibTrans2D1" presStyleIdx="1" presStyleCnt="2"/>
      <dgm:spPr/>
    </dgm:pt>
    <dgm:pt modelId="{485F3D82-B4EE-442F-90A2-E1EB25202CE5}" type="pres">
      <dgm:prSet presAssocID="{521CC261-1282-49F5-90CC-5ED1E4A6B0C5}" presName="composite" presStyleCnt="0"/>
      <dgm:spPr/>
    </dgm:pt>
    <dgm:pt modelId="{999B68C2-1FC7-40B6-AB6B-F3182797F3C8}" type="pres">
      <dgm:prSet presAssocID="{521CC261-1282-49F5-90CC-5ED1E4A6B0C5}" presName="imagSh" presStyleLbl="bgImgPlac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pt>
    <dgm:pt modelId="{E0987481-DF74-4E98-AD3A-10122060D11D}" type="pres">
      <dgm:prSet presAssocID="{521CC261-1282-49F5-90CC-5ED1E4A6B0C5}" presName="txNode" presStyleLbl="node1" presStyleIdx="2" presStyleCnt="3" custScaleY="36879" custLinFactNeighborY="-9936">
        <dgm:presLayoutVars>
          <dgm:bulletEnabled val="1"/>
        </dgm:presLayoutVars>
      </dgm:prSet>
      <dgm:spPr/>
    </dgm:pt>
  </dgm:ptLst>
  <dgm:cxnLst>
    <dgm:cxn modelId="{0D7CBC09-C8B0-4A70-99EC-3E99179A0922}" srcId="{C5A88109-A6F3-4BA9-ADB4-B2E4A05DDA70}" destId="{5DB98BF8-8862-4113-A6D2-F58E7031A607}" srcOrd="1" destOrd="0" parTransId="{0095DB21-F1E7-4C2B-902E-B38F5FEFA73F}" sibTransId="{F8FA4AD1-EB9C-4908-BCB0-7DF090D33852}"/>
    <dgm:cxn modelId="{F4DE1360-F64C-4882-B209-70B39B5DC493}" type="presOf" srcId="{C377F967-291D-484B-B988-90D65F9D0C0C}" destId="{346AF1DE-D980-41AB-BBA4-14B913E016EF}" srcOrd="1" destOrd="0" presId="urn:microsoft.com/office/officeart/2005/8/layout/hProcess10"/>
    <dgm:cxn modelId="{F8A58C41-1603-4DCB-80FC-755E1797448F}" type="presOf" srcId="{C377F967-291D-484B-B988-90D65F9D0C0C}" destId="{653328EC-41C9-4420-83D3-4CACD3637531}" srcOrd="0" destOrd="0" presId="urn:microsoft.com/office/officeart/2005/8/layout/hProcess10"/>
    <dgm:cxn modelId="{2E0ED166-5504-4372-A0CE-176A845B778A}" type="presOf" srcId="{C5A88109-A6F3-4BA9-ADB4-B2E4A05DDA70}" destId="{F2B124CE-5456-42F4-95A3-337742557A2D}" srcOrd="0" destOrd="0" presId="urn:microsoft.com/office/officeart/2005/8/layout/hProcess10"/>
    <dgm:cxn modelId="{8F49164B-CB33-4D19-AFB4-F6195AAC53BE}" type="presOf" srcId="{521CC261-1282-49F5-90CC-5ED1E4A6B0C5}" destId="{E0987481-DF74-4E98-AD3A-10122060D11D}" srcOrd="0" destOrd="0" presId="urn:microsoft.com/office/officeart/2005/8/layout/hProcess10"/>
    <dgm:cxn modelId="{B613C16D-574E-444B-9E22-01A630456831}" srcId="{C5A88109-A6F3-4BA9-ADB4-B2E4A05DDA70}" destId="{521CC261-1282-49F5-90CC-5ED1E4A6B0C5}" srcOrd="2" destOrd="0" parTransId="{6E902948-393E-46D8-B5DE-99D87F7FD77E}" sibTransId="{6ABB5ABB-D4E2-492A-BF4C-4900EF4636C9}"/>
    <dgm:cxn modelId="{F9FF56B8-AFC3-4D72-B982-58D0C843B707}" type="presOf" srcId="{9017EC7A-518F-40D1-AE0B-4F2ACB5B4FE7}" destId="{5E369D22-954D-44DC-8C8B-BF270AC574E1}" srcOrd="0" destOrd="0" presId="urn:microsoft.com/office/officeart/2005/8/layout/hProcess10"/>
    <dgm:cxn modelId="{D78881C0-2261-4537-BFBD-03A0B5FCBA84}" type="presOf" srcId="{F8FA4AD1-EB9C-4908-BCB0-7DF090D33852}" destId="{FEF2EF58-D1F1-4569-BAA7-4819117E61AC}" srcOrd="0" destOrd="0" presId="urn:microsoft.com/office/officeart/2005/8/layout/hProcess10"/>
    <dgm:cxn modelId="{0BBDB1D6-08A9-4279-A802-ABAD6C82F655}" srcId="{C5A88109-A6F3-4BA9-ADB4-B2E4A05DDA70}" destId="{9017EC7A-518F-40D1-AE0B-4F2ACB5B4FE7}" srcOrd="0" destOrd="0" parTransId="{DCF6A583-076B-4DED-BEDB-22952C4BC844}" sibTransId="{C377F967-291D-484B-B988-90D65F9D0C0C}"/>
    <dgm:cxn modelId="{6B38CBE2-6CEF-4096-809C-7EEA7222B39F}" type="presOf" srcId="{F8FA4AD1-EB9C-4908-BCB0-7DF090D33852}" destId="{0D125AF7-A49B-4883-8F79-3FD291FAE58D}" srcOrd="1" destOrd="0" presId="urn:microsoft.com/office/officeart/2005/8/layout/hProcess10"/>
    <dgm:cxn modelId="{6E3943E3-25BA-42E1-A585-262C69AB04EA}" type="presOf" srcId="{5DB98BF8-8862-4113-A6D2-F58E7031A607}" destId="{FDD629F2-08F1-4D2C-9D67-33E5C49E4949}" srcOrd="0" destOrd="0" presId="urn:microsoft.com/office/officeart/2005/8/layout/hProcess10"/>
    <dgm:cxn modelId="{4ABF37C7-259F-40C7-B63A-2DCA19C1C5A3}" type="presParOf" srcId="{F2B124CE-5456-42F4-95A3-337742557A2D}" destId="{C96655E3-4E6D-46DB-B0E0-9B83F62844B4}" srcOrd="0" destOrd="0" presId="urn:microsoft.com/office/officeart/2005/8/layout/hProcess10"/>
    <dgm:cxn modelId="{C64E115C-EC75-42E2-BCAA-5BC66D801565}" type="presParOf" srcId="{C96655E3-4E6D-46DB-B0E0-9B83F62844B4}" destId="{8894A485-8F17-4230-B5CE-2D7B5BAEE281}" srcOrd="0" destOrd="0" presId="urn:microsoft.com/office/officeart/2005/8/layout/hProcess10"/>
    <dgm:cxn modelId="{3B416FB9-07A3-4D7A-9222-3DD33BD2B91F}" type="presParOf" srcId="{C96655E3-4E6D-46DB-B0E0-9B83F62844B4}" destId="{5E369D22-954D-44DC-8C8B-BF270AC574E1}" srcOrd="1" destOrd="0" presId="urn:microsoft.com/office/officeart/2005/8/layout/hProcess10"/>
    <dgm:cxn modelId="{62B59ADB-5C05-40AE-BAAC-6026736BB001}" type="presParOf" srcId="{F2B124CE-5456-42F4-95A3-337742557A2D}" destId="{653328EC-41C9-4420-83D3-4CACD3637531}" srcOrd="1" destOrd="0" presId="urn:microsoft.com/office/officeart/2005/8/layout/hProcess10"/>
    <dgm:cxn modelId="{047D4E09-A0FF-49FA-A1A7-953505E3D6BF}" type="presParOf" srcId="{653328EC-41C9-4420-83D3-4CACD3637531}" destId="{346AF1DE-D980-41AB-BBA4-14B913E016EF}" srcOrd="0" destOrd="0" presId="urn:microsoft.com/office/officeart/2005/8/layout/hProcess10"/>
    <dgm:cxn modelId="{79662E04-6398-4C16-AD1C-B07FB92D6648}" type="presParOf" srcId="{F2B124CE-5456-42F4-95A3-337742557A2D}" destId="{E2871BB9-3581-49FA-A804-70BEA2D475DA}" srcOrd="2" destOrd="0" presId="urn:microsoft.com/office/officeart/2005/8/layout/hProcess10"/>
    <dgm:cxn modelId="{0A9F83C2-F019-4B3C-A53D-374D414BAB2F}" type="presParOf" srcId="{E2871BB9-3581-49FA-A804-70BEA2D475DA}" destId="{BC2B830F-A780-4FB4-A90A-58DFB0ED0CC6}" srcOrd="0" destOrd="0" presId="urn:microsoft.com/office/officeart/2005/8/layout/hProcess10"/>
    <dgm:cxn modelId="{C9450DBA-EE2B-480B-A05B-6AB62DF9B49C}" type="presParOf" srcId="{E2871BB9-3581-49FA-A804-70BEA2D475DA}" destId="{FDD629F2-08F1-4D2C-9D67-33E5C49E4949}" srcOrd="1" destOrd="0" presId="urn:microsoft.com/office/officeart/2005/8/layout/hProcess10"/>
    <dgm:cxn modelId="{19AE4698-7D4C-41EA-A160-45F224EB0E85}" type="presParOf" srcId="{F2B124CE-5456-42F4-95A3-337742557A2D}" destId="{FEF2EF58-D1F1-4569-BAA7-4819117E61AC}" srcOrd="3" destOrd="0" presId="urn:microsoft.com/office/officeart/2005/8/layout/hProcess10"/>
    <dgm:cxn modelId="{4037C7E6-0181-4F3E-9DEF-96AB61E52208}" type="presParOf" srcId="{FEF2EF58-D1F1-4569-BAA7-4819117E61AC}" destId="{0D125AF7-A49B-4883-8F79-3FD291FAE58D}" srcOrd="0" destOrd="0" presId="urn:microsoft.com/office/officeart/2005/8/layout/hProcess10"/>
    <dgm:cxn modelId="{9213A0BE-C5BE-4E22-BAA8-B6C41E8152FC}" type="presParOf" srcId="{F2B124CE-5456-42F4-95A3-337742557A2D}" destId="{485F3D82-B4EE-442F-90A2-E1EB25202CE5}" srcOrd="4" destOrd="0" presId="urn:microsoft.com/office/officeart/2005/8/layout/hProcess10"/>
    <dgm:cxn modelId="{D255DE76-BB54-4627-9EA3-CCA4C9A3F6DA}" type="presParOf" srcId="{485F3D82-B4EE-442F-90A2-E1EB25202CE5}" destId="{999B68C2-1FC7-40B6-AB6B-F3182797F3C8}" srcOrd="0" destOrd="0" presId="urn:microsoft.com/office/officeart/2005/8/layout/hProcess10"/>
    <dgm:cxn modelId="{EBDEE61C-8ACF-4D60-AB37-34999BB498A8}" type="presParOf" srcId="{485F3D82-B4EE-442F-90A2-E1EB25202CE5}" destId="{E0987481-DF74-4E98-AD3A-10122060D11D}" srcOrd="1" destOrd="0" presId="urn:microsoft.com/office/officeart/2005/8/layout/hProcess10"/>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DE5F6A-DC26-4B00-8293-A65DCE875BDE}"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2095FBE-1019-424F-A756-EC2A31AAE4C5}">
      <dgm:prSet phldrT="[Text]"/>
      <dgm:spPr>
        <a:solidFill>
          <a:schemeClr val="bg1">
            <a:lumMod val="50000"/>
          </a:schemeClr>
        </a:solidFill>
      </dgm:spPr>
      <dgm:t>
        <a:bodyPr/>
        <a:lstStyle/>
        <a:p>
          <a:r>
            <a:rPr lang="en-US" b="1" dirty="0"/>
            <a:t>Research</a:t>
          </a:r>
        </a:p>
      </dgm:t>
    </dgm:pt>
    <dgm:pt modelId="{84D98D12-6A69-46ED-A0DC-DF40E44B913C}" type="parTrans" cxnId="{C3B454FA-ADB7-40F3-968D-14E2E8164B0D}">
      <dgm:prSet/>
      <dgm:spPr/>
      <dgm:t>
        <a:bodyPr/>
        <a:lstStyle/>
        <a:p>
          <a:endParaRPr lang="en-US"/>
        </a:p>
      </dgm:t>
    </dgm:pt>
    <dgm:pt modelId="{A024E956-344B-4842-8C14-0136F75C509A}" type="sibTrans" cxnId="{C3B454FA-ADB7-40F3-968D-14E2E8164B0D}">
      <dgm:prSet/>
      <dgm:spPr/>
      <dgm:t>
        <a:bodyPr/>
        <a:lstStyle/>
        <a:p>
          <a:endParaRPr lang="en-US"/>
        </a:p>
      </dgm:t>
    </dgm:pt>
    <dgm:pt modelId="{828DD021-7C3B-43D2-9F83-6F7CA3206B8C}">
      <dgm:prSet phldrT="[Text]"/>
      <dgm:spPr>
        <a:solidFill>
          <a:srgbClr val="C00000"/>
        </a:solidFill>
      </dgm:spPr>
      <dgm:t>
        <a:bodyPr/>
        <a:lstStyle/>
        <a:p>
          <a:r>
            <a:rPr lang="en-US" dirty="0"/>
            <a:t>Invention Disclosure</a:t>
          </a:r>
        </a:p>
      </dgm:t>
    </dgm:pt>
    <dgm:pt modelId="{AD2A3C1B-6D5B-4C97-B190-C49D21C59ACB}" type="parTrans" cxnId="{7E8CE82C-2936-4446-BEC5-F6E8A8F1BCFB}">
      <dgm:prSet/>
      <dgm:spPr/>
      <dgm:t>
        <a:bodyPr/>
        <a:lstStyle/>
        <a:p>
          <a:endParaRPr lang="en-US"/>
        </a:p>
      </dgm:t>
    </dgm:pt>
    <dgm:pt modelId="{AC15517F-2A47-403B-837C-37729AA3835A}" type="sibTrans" cxnId="{7E8CE82C-2936-4446-BEC5-F6E8A8F1BCFB}">
      <dgm:prSet/>
      <dgm:spPr/>
      <dgm:t>
        <a:bodyPr/>
        <a:lstStyle/>
        <a:p>
          <a:endParaRPr lang="en-US"/>
        </a:p>
      </dgm:t>
    </dgm:pt>
    <dgm:pt modelId="{7C0F7685-D473-4EB8-A191-28C053996D1A}">
      <dgm:prSet phldrT="[Text]"/>
      <dgm:spPr>
        <a:solidFill>
          <a:srgbClr val="FF9900"/>
        </a:solidFill>
      </dgm:spPr>
      <dgm:t>
        <a:bodyPr/>
        <a:lstStyle/>
        <a:p>
          <a:r>
            <a:rPr lang="en-US" dirty="0"/>
            <a:t>Technology Evaluation</a:t>
          </a:r>
        </a:p>
      </dgm:t>
    </dgm:pt>
    <dgm:pt modelId="{46124A95-79B9-4F77-B1BD-183175A6118D}" type="parTrans" cxnId="{8F2AB1F1-1F7E-4FCD-9F2F-535244FEB480}">
      <dgm:prSet/>
      <dgm:spPr/>
      <dgm:t>
        <a:bodyPr/>
        <a:lstStyle/>
        <a:p>
          <a:endParaRPr lang="en-US"/>
        </a:p>
      </dgm:t>
    </dgm:pt>
    <dgm:pt modelId="{09FA4596-7B36-4C7B-A7E2-C446155CE5CD}" type="sibTrans" cxnId="{8F2AB1F1-1F7E-4FCD-9F2F-535244FEB480}">
      <dgm:prSet/>
      <dgm:spPr/>
      <dgm:t>
        <a:bodyPr/>
        <a:lstStyle/>
        <a:p>
          <a:endParaRPr lang="en-US"/>
        </a:p>
      </dgm:t>
    </dgm:pt>
    <dgm:pt modelId="{470BAC77-E313-4695-9B12-CBA0D7FAA39E}">
      <dgm:prSet phldrT="[Text]"/>
      <dgm:spPr>
        <a:solidFill>
          <a:srgbClr val="0099CC"/>
        </a:solidFill>
      </dgm:spPr>
      <dgm:t>
        <a:bodyPr/>
        <a:lstStyle/>
        <a:p>
          <a:r>
            <a:rPr lang="en-US" dirty="0"/>
            <a:t>File IP</a:t>
          </a:r>
        </a:p>
      </dgm:t>
    </dgm:pt>
    <dgm:pt modelId="{B833CB3E-66D6-41A9-8384-4617EB9B1406}" type="parTrans" cxnId="{6B7FDCD8-E2E0-48B6-A68D-F07B8107900F}">
      <dgm:prSet/>
      <dgm:spPr/>
      <dgm:t>
        <a:bodyPr/>
        <a:lstStyle/>
        <a:p>
          <a:endParaRPr lang="en-US"/>
        </a:p>
      </dgm:t>
    </dgm:pt>
    <dgm:pt modelId="{E9F9EF77-B6BC-42B6-B908-BC4E8F697788}" type="sibTrans" cxnId="{6B7FDCD8-E2E0-48B6-A68D-F07B8107900F}">
      <dgm:prSet/>
      <dgm:spPr/>
      <dgm:t>
        <a:bodyPr/>
        <a:lstStyle/>
        <a:p>
          <a:endParaRPr lang="en-US"/>
        </a:p>
      </dgm:t>
    </dgm:pt>
    <dgm:pt modelId="{DA8D230F-78A5-4FA2-BF4B-DE76367EC3D3}">
      <dgm:prSet phldrT="[Text]"/>
      <dgm:spPr>
        <a:solidFill>
          <a:schemeClr val="accent1">
            <a:lumMod val="75000"/>
          </a:schemeClr>
        </a:solidFill>
      </dgm:spPr>
      <dgm:t>
        <a:bodyPr/>
        <a:lstStyle/>
        <a:p>
          <a:r>
            <a:rPr lang="en-US" dirty="0"/>
            <a:t>Market</a:t>
          </a:r>
        </a:p>
      </dgm:t>
    </dgm:pt>
    <dgm:pt modelId="{B0BFB0C2-7847-4FB6-BD9B-9A7A592C3B8C}" type="parTrans" cxnId="{E1AA7A68-7976-46E4-BA51-08A3CA4FE0ED}">
      <dgm:prSet/>
      <dgm:spPr/>
      <dgm:t>
        <a:bodyPr/>
        <a:lstStyle/>
        <a:p>
          <a:endParaRPr lang="en-US"/>
        </a:p>
      </dgm:t>
    </dgm:pt>
    <dgm:pt modelId="{1B69E36D-827C-43F8-87AA-A2DCC06DF7C3}" type="sibTrans" cxnId="{E1AA7A68-7976-46E4-BA51-08A3CA4FE0ED}">
      <dgm:prSet/>
      <dgm:spPr/>
      <dgm:t>
        <a:bodyPr/>
        <a:lstStyle/>
        <a:p>
          <a:endParaRPr lang="en-US"/>
        </a:p>
      </dgm:t>
    </dgm:pt>
    <dgm:pt modelId="{C305EAF5-F94F-4850-AC9A-6573B160D5FC}">
      <dgm:prSet phldrT="[Text]"/>
      <dgm:spPr>
        <a:solidFill>
          <a:schemeClr val="accent2">
            <a:lumMod val="75000"/>
          </a:schemeClr>
        </a:solidFill>
      </dgm:spPr>
      <dgm:t>
        <a:bodyPr/>
        <a:lstStyle/>
        <a:p>
          <a:r>
            <a:rPr lang="en-US" dirty="0"/>
            <a:t>Negotiate</a:t>
          </a:r>
        </a:p>
      </dgm:t>
    </dgm:pt>
    <dgm:pt modelId="{0B79803D-FA12-4D99-8413-588AC55828A8}" type="parTrans" cxnId="{1B513042-57CB-4FAB-8173-C83A2D0405D5}">
      <dgm:prSet/>
      <dgm:spPr/>
      <dgm:t>
        <a:bodyPr/>
        <a:lstStyle/>
        <a:p>
          <a:endParaRPr lang="en-US"/>
        </a:p>
      </dgm:t>
    </dgm:pt>
    <dgm:pt modelId="{F0C179B7-8121-41C0-8D1F-6B2D75D785AC}" type="sibTrans" cxnId="{1B513042-57CB-4FAB-8173-C83A2D0405D5}">
      <dgm:prSet/>
      <dgm:spPr/>
      <dgm:t>
        <a:bodyPr/>
        <a:lstStyle/>
        <a:p>
          <a:endParaRPr lang="en-US"/>
        </a:p>
      </dgm:t>
    </dgm:pt>
    <dgm:pt modelId="{5C2AA86E-C09F-4A6B-990E-7891CE4DED65}">
      <dgm:prSet phldrT="[Text]"/>
      <dgm:spPr>
        <a:solidFill>
          <a:schemeClr val="accent4">
            <a:lumMod val="75000"/>
          </a:schemeClr>
        </a:solidFill>
      </dgm:spPr>
      <dgm:t>
        <a:bodyPr/>
        <a:lstStyle/>
        <a:p>
          <a:r>
            <a:rPr lang="en-US" dirty="0"/>
            <a:t>License</a:t>
          </a:r>
        </a:p>
      </dgm:t>
    </dgm:pt>
    <dgm:pt modelId="{9A21703D-AC4E-4E46-A32C-D27390C864D0}" type="parTrans" cxnId="{9D27AC5C-18B7-430D-BBCD-88060E1A44C7}">
      <dgm:prSet/>
      <dgm:spPr/>
      <dgm:t>
        <a:bodyPr/>
        <a:lstStyle/>
        <a:p>
          <a:endParaRPr lang="en-US"/>
        </a:p>
      </dgm:t>
    </dgm:pt>
    <dgm:pt modelId="{C75A35E6-4204-4C8E-8506-B3E0B0A2F8AD}" type="sibTrans" cxnId="{9D27AC5C-18B7-430D-BBCD-88060E1A44C7}">
      <dgm:prSet/>
      <dgm:spPr/>
      <dgm:t>
        <a:bodyPr/>
        <a:lstStyle/>
        <a:p>
          <a:endParaRPr lang="en-US"/>
        </a:p>
      </dgm:t>
    </dgm:pt>
    <dgm:pt modelId="{918BADC2-DDC1-49D3-B264-261205377A0C}">
      <dgm:prSet phldrT="[Text]"/>
      <dgm:spPr>
        <a:solidFill>
          <a:schemeClr val="accent3">
            <a:lumMod val="75000"/>
          </a:schemeClr>
        </a:solidFill>
      </dgm:spPr>
      <dgm:t>
        <a:bodyPr/>
        <a:lstStyle/>
        <a:p>
          <a:r>
            <a:rPr lang="en-US" dirty="0"/>
            <a:t>Research Funding</a:t>
          </a:r>
        </a:p>
      </dgm:t>
    </dgm:pt>
    <dgm:pt modelId="{AE116A9F-031B-4B1A-940B-BD999B8B053E}" type="parTrans" cxnId="{B66809BC-70CD-4677-B719-059D2B8F00BA}">
      <dgm:prSet/>
      <dgm:spPr/>
      <dgm:t>
        <a:bodyPr/>
        <a:lstStyle/>
        <a:p>
          <a:endParaRPr lang="en-US"/>
        </a:p>
      </dgm:t>
    </dgm:pt>
    <dgm:pt modelId="{56707845-77B3-480A-80D1-DFD4265467C3}" type="sibTrans" cxnId="{B66809BC-70CD-4677-B719-059D2B8F00BA}">
      <dgm:prSet/>
      <dgm:spPr/>
      <dgm:t>
        <a:bodyPr/>
        <a:lstStyle/>
        <a:p>
          <a:endParaRPr lang="en-US"/>
        </a:p>
      </dgm:t>
    </dgm:pt>
    <dgm:pt modelId="{28F4B094-C204-4A45-A9F1-009C4CB2378A}" type="pres">
      <dgm:prSet presAssocID="{8DDE5F6A-DC26-4B00-8293-A65DCE875BDE}" presName="Name0" presStyleCnt="0">
        <dgm:presLayoutVars>
          <dgm:dir/>
          <dgm:resizeHandles val="exact"/>
        </dgm:presLayoutVars>
      </dgm:prSet>
      <dgm:spPr/>
    </dgm:pt>
    <dgm:pt modelId="{4E5645CB-CF87-476B-B1FA-4ED79FCB4DDF}" type="pres">
      <dgm:prSet presAssocID="{8DDE5F6A-DC26-4B00-8293-A65DCE875BDE}" presName="cycle" presStyleCnt="0"/>
      <dgm:spPr/>
    </dgm:pt>
    <dgm:pt modelId="{2074DDCE-9BB1-4AA3-A395-6E25735D0EC2}" type="pres">
      <dgm:prSet presAssocID="{32095FBE-1019-424F-A756-EC2A31AAE4C5}" presName="nodeFirstNode" presStyleLbl="node1" presStyleIdx="0" presStyleCnt="8">
        <dgm:presLayoutVars>
          <dgm:bulletEnabled val="1"/>
        </dgm:presLayoutVars>
      </dgm:prSet>
      <dgm:spPr/>
    </dgm:pt>
    <dgm:pt modelId="{027A2FE8-6517-435D-9BDC-85CEC6B2CDFF}" type="pres">
      <dgm:prSet presAssocID="{A024E956-344B-4842-8C14-0136F75C509A}" presName="sibTransFirstNode" presStyleLbl="bgShp" presStyleIdx="0" presStyleCnt="1"/>
      <dgm:spPr/>
    </dgm:pt>
    <dgm:pt modelId="{CD29EBB8-EACB-45C4-9A59-6BCC50E7A844}" type="pres">
      <dgm:prSet presAssocID="{828DD021-7C3B-43D2-9F83-6F7CA3206B8C}" presName="nodeFollowingNodes" presStyleLbl="node1" presStyleIdx="1" presStyleCnt="8">
        <dgm:presLayoutVars>
          <dgm:bulletEnabled val="1"/>
        </dgm:presLayoutVars>
      </dgm:prSet>
      <dgm:spPr/>
    </dgm:pt>
    <dgm:pt modelId="{32B1E198-29E5-41FA-BAD0-000ED8821777}" type="pres">
      <dgm:prSet presAssocID="{7C0F7685-D473-4EB8-A191-28C053996D1A}" presName="nodeFollowingNodes" presStyleLbl="node1" presStyleIdx="2" presStyleCnt="8">
        <dgm:presLayoutVars>
          <dgm:bulletEnabled val="1"/>
        </dgm:presLayoutVars>
      </dgm:prSet>
      <dgm:spPr/>
    </dgm:pt>
    <dgm:pt modelId="{619FE87F-A30B-49D1-A631-27605A7C3194}" type="pres">
      <dgm:prSet presAssocID="{470BAC77-E313-4695-9B12-CBA0D7FAA39E}" presName="nodeFollowingNodes" presStyleLbl="node1" presStyleIdx="3" presStyleCnt="8">
        <dgm:presLayoutVars>
          <dgm:bulletEnabled val="1"/>
        </dgm:presLayoutVars>
      </dgm:prSet>
      <dgm:spPr/>
    </dgm:pt>
    <dgm:pt modelId="{54B9D20D-9F49-499D-93A6-96A4716E6129}" type="pres">
      <dgm:prSet presAssocID="{DA8D230F-78A5-4FA2-BF4B-DE76367EC3D3}" presName="nodeFollowingNodes" presStyleLbl="node1" presStyleIdx="4" presStyleCnt="8">
        <dgm:presLayoutVars>
          <dgm:bulletEnabled val="1"/>
        </dgm:presLayoutVars>
      </dgm:prSet>
      <dgm:spPr/>
    </dgm:pt>
    <dgm:pt modelId="{D5FE96A3-DA56-4BA2-8D90-0E92E26B4723}" type="pres">
      <dgm:prSet presAssocID="{C305EAF5-F94F-4850-AC9A-6573B160D5FC}" presName="nodeFollowingNodes" presStyleLbl="node1" presStyleIdx="5" presStyleCnt="8">
        <dgm:presLayoutVars>
          <dgm:bulletEnabled val="1"/>
        </dgm:presLayoutVars>
      </dgm:prSet>
      <dgm:spPr/>
    </dgm:pt>
    <dgm:pt modelId="{163929EE-A4E0-43D0-9D0C-C47D1A3C32C3}" type="pres">
      <dgm:prSet presAssocID="{5C2AA86E-C09F-4A6B-990E-7891CE4DED65}" presName="nodeFollowingNodes" presStyleLbl="node1" presStyleIdx="6" presStyleCnt="8" custRadScaleRad="106088" custRadScaleInc="0">
        <dgm:presLayoutVars>
          <dgm:bulletEnabled val="1"/>
        </dgm:presLayoutVars>
      </dgm:prSet>
      <dgm:spPr/>
    </dgm:pt>
    <dgm:pt modelId="{F36C2720-A469-459F-83E2-5B2EF8E2B5A0}" type="pres">
      <dgm:prSet presAssocID="{918BADC2-DDC1-49D3-B264-261205377A0C}" presName="nodeFollowingNodes" presStyleLbl="node1" presStyleIdx="7" presStyleCnt="8">
        <dgm:presLayoutVars>
          <dgm:bulletEnabled val="1"/>
        </dgm:presLayoutVars>
      </dgm:prSet>
      <dgm:spPr/>
    </dgm:pt>
  </dgm:ptLst>
  <dgm:cxnLst>
    <dgm:cxn modelId="{2DC5EC0F-85C4-4F40-AA79-CC0522A472D0}" type="presOf" srcId="{A024E956-344B-4842-8C14-0136F75C509A}" destId="{027A2FE8-6517-435D-9BDC-85CEC6B2CDFF}" srcOrd="0" destOrd="0" presId="urn:microsoft.com/office/officeart/2005/8/layout/cycle3"/>
    <dgm:cxn modelId="{5DFEC82A-8E4E-465D-98A2-ADDC437B2264}" type="presOf" srcId="{C305EAF5-F94F-4850-AC9A-6573B160D5FC}" destId="{D5FE96A3-DA56-4BA2-8D90-0E92E26B4723}" srcOrd="0" destOrd="0" presId="urn:microsoft.com/office/officeart/2005/8/layout/cycle3"/>
    <dgm:cxn modelId="{7E8CE82C-2936-4446-BEC5-F6E8A8F1BCFB}" srcId="{8DDE5F6A-DC26-4B00-8293-A65DCE875BDE}" destId="{828DD021-7C3B-43D2-9F83-6F7CA3206B8C}" srcOrd="1" destOrd="0" parTransId="{AD2A3C1B-6D5B-4C97-B190-C49D21C59ACB}" sibTransId="{AC15517F-2A47-403B-837C-37729AA3835A}"/>
    <dgm:cxn modelId="{63874D2E-8090-408A-91FF-2EF096DE3F1A}" type="presOf" srcId="{DA8D230F-78A5-4FA2-BF4B-DE76367EC3D3}" destId="{54B9D20D-9F49-499D-93A6-96A4716E6129}" srcOrd="0" destOrd="0" presId="urn:microsoft.com/office/officeart/2005/8/layout/cycle3"/>
    <dgm:cxn modelId="{A2609B2F-8BB7-4E9F-B90F-9B0BFC72E0A2}" type="presOf" srcId="{470BAC77-E313-4695-9B12-CBA0D7FAA39E}" destId="{619FE87F-A30B-49D1-A631-27605A7C3194}" srcOrd="0" destOrd="0" presId="urn:microsoft.com/office/officeart/2005/8/layout/cycle3"/>
    <dgm:cxn modelId="{281F2033-8D70-487F-B6C4-E2D0AACC6C7B}" type="presOf" srcId="{8DDE5F6A-DC26-4B00-8293-A65DCE875BDE}" destId="{28F4B094-C204-4A45-A9F1-009C4CB2378A}" srcOrd="0" destOrd="0" presId="urn:microsoft.com/office/officeart/2005/8/layout/cycle3"/>
    <dgm:cxn modelId="{A6B37E39-1757-4B71-ACC0-30C95A311833}" type="presOf" srcId="{5C2AA86E-C09F-4A6B-990E-7891CE4DED65}" destId="{163929EE-A4E0-43D0-9D0C-C47D1A3C32C3}" srcOrd="0" destOrd="0" presId="urn:microsoft.com/office/officeart/2005/8/layout/cycle3"/>
    <dgm:cxn modelId="{F6EC183E-36FA-4796-8C44-90DDD4963AE5}" type="presOf" srcId="{918BADC2-DDC1-49D3-B264-261205377A0C}" destId="{F36C2720-A469-459F-83E2-5B2EF8E2B5A0}" srcOrd="0" destOrd="0" presId="urn:microsoft.com/office/officeart/2005/8/layout/cycle3"/>
    <dgm:cxn modelId="{9D27AC5C-18B7-430D-BBCD-88060E1A44C7}" srcId="{8DDE5F6A-DC26-4B00-8293-A65DCE875BDE}" destId="{5C2AA86E-C09F-4A6B-990E-7891CE4DED65}" srcOrd="6" destOrd="0" parTransId="{9A21703D-AC4E-4E46-A32C-D27390C864D0}" sibTransId="{C75A35E6-4204-4C8E-8506-B3E0B0A2F8AD}"/>
    <dgm:cxn modelId="{1B513042-57CB-4FAB-8173-C83A2D0405D5}" srcId="{8DDE5F6A-DC26-4B00-8293-A65DCE875BDE}" destId="{C305EAF5-F94F-4850-AC9A-6573B160D5FC}" srcOrd="5" destOrd="0" parTransId="{0B79803D-FA12-4D99-8413-588AC55828A8}" sibTransId="{F0C179B7-8121-41C0-8D1F-6B2D75D785AC}"/>
    <dgm:cxn modelId="{A8507B43-74C3-4AAD-95A5-29EC48B6163A}" type="presOf" srcId="{7C0F7685-D473-4EB8-A191-28C053996D1A}" destId="{32B1E198-29E5-41FA-BAD0-000ED8821777}" srcOrd="0" destOrd="0" presId="urn:microsoft.com/office/officeart/2005/8/layout/cycle3"/>
    <dgm:cxn modelId="{E1AA7A68-7976-46E4-BA51-08A3CA4FE0ED}" srcId="{8DDE5F6A-DC26-4B00-8293-A65DCE875BDE}" destId="{DA8D230F-78A5-4FA2-BF4B-DE76367EC3D3}" srcOrd="4" destOrd="0" parTransId="{B0BFB0C2-7847-4FB6-BD9B-9A7A592C3B8C}" sibTransId="{1B69E36D-827C-43F8-87AA-A2DCC06DF7C3}"/>
    <dgm:cxn modelId="{B6108876-0670-47A1-923A-8765CDEA745E}" type="presOf" srcId="{32095FBE-1019-424F-A756-EC2A31AAE4C5}" destId="{2074DDCE-9BB1-4AA3-A395-6E25735D0EC2}" srcOrd="0" destOrd="0" presId="urn:microsoft.com/office/officeart/2005/8/layout/cycle3"/>
    <dgm:cxn modelId="{B66809BC-70CD-4677-B719-059D2B8F00BA}" srcId="{8DDE5F6A-DC26-4B00-8293-A65DCE875BDE}" destId="{918BADC2-DDC1-49D3-B264-261205377A0C}" srcOrd="7" destOrd="0" parTransId="{AE116A9F-031B-4B1A-940B-BD999B8B053E}" sibTransId="{56707845-77B3-480A-80D1-DFD4265467C3}"/>
    <dgm:cxn modelId="{6B7FDCD8-E2E0-48B6-A68D-F07B8107900F}" srcId="{8DDE5F6A-DC26-4B00-8293-A65DCE875BDE}" destId="{470BAC77-E313-4695-9B12-CBA0D7FAA39E}" srcOrd="3" destOrd="0" parTransId="{B833CB3E-66D6-41A9-8384-4617EB9B1406}" sibTransId="{E9F9EF77-B6BC-42B6-B908-BC4E8F697788}"/>
    <dgm:cxn modelId="{FBD993E6-479A-4664-8427-47D9B71E9A35}" type="presOf" srcId="{828DD021-7C3B-43D2-9F83-6F7CA3206B8C}" destId="{CD29EBB8-EACB-45C4-9A59-6BCC50E7A844}" srcOrd="0" destOrd="0" presId="urn:microsoft.com/office/officeart/2005/8/layout/cycle3"/>
    <dgm:cxn modelId="{8F2AB1F1-1F7E-4FCD-9F2F-535244FEB480}" srcId="{8DDE5F6A-DC26-4B00-8293-A65DCE875BDE}" destId="{7C0F7685-D473-4EB8-A191-28C053996D1A}" srcOrd="2" destOrd="0" parTransId="{46124A95-79B9-4F77-B1BD-183175A6118D}" sibTransId="{09FA4596-7B36-4C7B-A7E2-C446155CE5CD}"/>
    <dgm:cxn modelId="{C3B454FA-ADB7-40F3-968D-14E2E8164B0D}" srcId="{8DDE5F6A-DC26-4B00-8293-A65DCE875BDE}" destId="{32095FBE-1019-424F-A756-EC2A31AAE4C5}" srcOrd="0" destOrd="0" parTransId="{84D98D12-6A69-46ED-A0DC-DF40E44B913C}" sibTransId="{A024E956-344B-4842-8C14-0136F75C509A}"/>
    <dgm:cxn modelId="{F7B871B8-23FE-4752-8EAC-3ABAE34CA7C6}" type="presParOf" srcId="{28F4B094-C204-4A45-A9F1-009C4CB2378A}" destId="{4E5645CB-CF87-476B-B1FA-4ED79FCB4DDF}" srcOrd="0" destOrd="0" presId="urn:microsoft.com/office/officeart/2005/8/layout/cycle3"/>
    <dgm:cxn modelId="{01140AA1-4B86-4F8F-928E-5C8D5EACC3EA}" type="presParOf" srcId="{4E5645CB-CF87-476B-B1FA-4ED79FCB4DDF}" destId="{2074DDCE-9BB1-4AA3-A395-6E25735D0EC2}" srcOrd="0" destOrd="0" presId="urn:microsoft.com/office/officeart/2005/8/layout/cycle3"/>
    <dgm:cxn modelId="{BA112606-4CFC-4AC6-A2A2-129578B2B0EA}" type="presParOf" srcId="{4E5645CB-CF87-476B-B1FA-4ED79FCB4DDF}" destId="{027A2FE8-6517-435D-9BDC-85CEC6B2CDFF}" srcOrd="1" destOrd="0" presId="urn:microsoft.com/office/officeart/2005/8/layout/cycle3"/>
    <dgm:cxn modelId="{DDDF4756-AB02-4DE1-998B-863C9A374762}" type="presParOf" srcId="{4E5645CB-CF87-476B-B1FA-4ED79FCB4DDF}" destId="{CD29EBB8-EACB-45C4-9A59-6BCC50E7A844}" srcOrd="2" destOrd="0" presId="urn:microsoft.com/office/officeart/2005/8/layout/cycle3"/>
    <dgm:cxn modelId="{70B9736C-6D07-42F4-922A-2749BCEACBFA}" type="presParOf" srcId="{4E5645CB-CF87-476B-B1FA-4ED79FCB4DDF}" destId="{32B1E198-29E5-41FA-BAD0-000ED8821777}" srcOrd="3" destOrd="0" presId="urn:microsoft.com/office/officeart/2005/8/layout/cycle3"/>
    <dgm:cxn modelId="{D006A79B-D055-4C23-B9E3-3F86D39282BB}" type="presParOf" srcId="{4E5645CB-CF87-476B-B1FA-4ED79FCB4DDF}" destId="{619FE87F-A30B-49D1-A631-27605A7C3194}" srcOrd="4" destOrd="0" presId="urn:microsoft.com/office/officeart/2005/8/layout/cycle3"/>
    <dgm:cxn modelId="{06E14D41-51F3-4553-888E-BB3CE83CDDA2}" type="presParOf" srcId="{4E5645CB-CF87-476B-B1FA-4ED79FCB4DDF}" destId="{54B9D20D-9F49-499D-93A6-96A4716E6129}" srcOrd="5" destOrd="0" presId="urn:microsoft.com/office/officeart/2005/8/layout/cycle3"/>
    <dgm:cxn modelId="{0ADC9F44-991B-4143-9469-33C38D2C2265}" type="presParOf" srcId="{4E5645CB-CF87-476B-B1FA-4ED79FCB4DDF}" destId="{D5FE96A3-DA56-4BA2-8D90-0E92E26B4723}" srcOrd="6" destOrd="0" presId="urn:microsoft.com/office/officeart/2005/8/layout/cycle3"/>
    <dgm:cxn modelId="{1E698317-CB0F-4547-94E4-23B7AC1CB3F2}" type="presParOf" srcId="{4E5645CB-CF87-476B-B1FA-4ED79FCB4DDF}" destId="{163929EE-A4E0-43D0-9D0C-C47D1A3C32C3}" srcOrd="7" destOrd="0" presId="urn:microsoft.com/office/officeart/2005/8/layout/cycle3"/>
    <dgm:cxn modelId="{ECC306D0-EF3F-4164-8063-BF1F9DCE0E5A}" type="presParOf" srcId="{4E5645CB-CF87-476B-B1FA-4ED79FCB4DDF}" destId="{F36C2720-A469-459F-83E2-5B2EF8E2B5A0}"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F1F878-55EE-47FE-9444-6F889DCA285A}"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BE7E15AB-0317-48F4-BF31-DEA338AD5C39}">
      <dgm:prSet phldrT="[Text]"/>
      <dgm:spPr/>
      <dgm:t>
        <a:bodyPr/>
        <a:lstStyle/>
        <a:p>
          <a:r>
            <a:rPr lang="en-US" dirty="0"/>
            <a:t>Market</a:t>
          </a:r>
        </a:p>
      </dgm:t>
    </dgm:pt>
    <dgm:pt modelId="{6F34826C-12B9-46E3-96F7-0DB24E928400}" type="parTrans" cxnId="{1FDE910D-6716-4292-A770-A3BA40FA38BD}">
      <dgm:prSet/>
      <dgm:spPr/>
      <dgm:t>
        <a:bodyPr/>
        <a:lstStyle/>
        <a:p>
          <a:endParaRPr lang="en-US"/>
        </a:p>
      </dgm:t>
    </dgm:pt>
    <dgm:pt modelId="{FA7F870F-ED1A-4A53-8B67-AC6FD93F0D70}" type="sibTrans" cxnId="{1FDE910D-6716-4292-A770-A3BA40FA38BD}">
      <dgm:prSet/>
      <dgm:spPr/>
      <dgm:t>
        <a:bodyPr/>
        <a:lstStyle/>
        <a:p>
          <a:endParaRPr lang="en-US"/>
        </a:p>
      </dgm:t>
    </dgm:pt>
    <dgm:pt modelId="{A587FE78-7DC8-47FE-B548-2E2A39A7AE88}">
      <dgm:prSet phldrT="[Text]"/>
      <dgm:spPr/>
      <dgm:t>
        <a:bodyPr/>
        <a:lstStyle/>
        <a:p>
          <a:r>
            <a:rPr lang="en-US" u="sng" dirty="0">
              <a:solidFill>
                <a:srgbClr val="005288"/>
              </a:solidFill>
            </a:rPr>
            <a:t>Existing Company</a:t>
          </a:r>
        </a:p>
      </dgm:t>
    </dgm:pt>
    <dgm:pt modelId="{C7B5F4BC-D910-4809-B02A-B4B02DE58A11}" type="parTrans" cxnId="{8490F54C-1BAF-4329-AE76-D09902EDE1D4}">
      <dgm:prSet/>
      <dgm:spPr/>
      <dgm:t>
        <a:bodyPr/>
        <a:lstStyle/>
        <a:p>
          <a:endParaRPr lang="en-US"/>
        </a:p>
      </dgm:t>
    </dgm:pt>
    <dgm:pt modelId="{DC299C97-FE0E-454C-8F6B-53D64E7F92B6}" type="sibTrans" cxnId="{8490F54C-1BAF-4329-AE76-D09902EDE1D4}">
      <dgm:prSet/>
      <dgm:spPr/>
      <dgm:t>
        <a:bodyPr/>
        <a:lstStyle/>
        <a:p>
          <a:endParaRPr lang="en-US"/>
        </a:p>
      </dgm:t>
    </dgm:pt>
    <dgm:pt modelId="{C529BFAC-13B8-4088-A5E4-CFA3788BAC82}">
      <dgm:prSet phldrT="[Text]"/>
      <dgm:spPr/>
      <dgm:t>
        <a:bodyPr/>
        <a:lstStyle/>
        <a:p>
          <a:r>
            <a:rPr lang="en-US" u="sng" dirty="0">
              <a:solidFill>
                <a:srgbClr val="005288"/>
              </a:solidFill>
            </a:rPr>
            <a:t>Startup </a:t>
          </a:r>
        </a:p>
      </dgm:t>
    </dgm:pt>
    <dgm:pt modelId="{3A06CAA8-D6B6-403E-8A45-D28F97FFF90A}" type="parTrans" cxnId="{54D65B5B-6285-445E-8CF7-39315EA7A6CE}">
      <dgm:prSet/>
      <dgm:spPr/>
      <dgm:t>
        <a:bodyPr/>
        <a:lstStyle/>
        <a:p>
          <a:endParaRPr lang="en-US"/>
        </a:p>
      </dgm:t>
    </dgm:pt>
    <dgm:pt modelId="{84D1965A-B575-4A51-ACA8-C21870B83D22}" type="sibTrans" cxnId="{54D65B5B-6285-445E-8CF7-39315EA7A6CE}">
      <dgm:prSet/>
      <dgm:spPr/>
      <dgm:t>
        <a:bodyPr/>
        <a:lstStyle/>
        <a:p>
          <a:endParaRPr lang="en-US"/>
        </a:p>
      </dgm:t>
    </dgm:pt>
    <dgm:pt modelId="{4271AD6C-CE30-4C34-8400-AC99C3EB7462}">
      <dgm:prSet phldrT="[Text]"/>
      <dgm:spPr/>
      <dgm:t>
        <a:bodyPr/>
        <a:lstStyle/>
        <a:p>
          <a:r>
            <a:rPr lang="en-US" u="sng" dirty="0">
              <a:solidFill>
                <a:srgbClr val="005288"/>
              </a:solidFill>
            </a:rPr>
            <a:t>Maturation</a:t>
          </a:r>
        </a:p>
      </dgm:t>
    </dgm:pt>
    <dgm:pt modelId="{F04AF44C-7BF2-4351-AE9C-452A9175C8FF}" type="parTrans" cxnId="{8F03F056-FB52-4048-89E8-0F0B51968B88}">
      <dgm:prSet/>
      <dgm:spPr/>
      <dgm:t>
        <a:bodyPr/>
        <a:lstStyle/>
        <a:p>
          <a:endParaRPr lang="en-US"/>
        </a:p>
      </dgm:t>
    </dgm:pt>
    <dgm:pt modelId="{20A600BE-A9C2-4FC5-89A2-88E99054394F}" type="sibTrans" cxnId="{8F03F056-FB52-4048-89E8-0F0B51968B88}">
      <dgm:prSet/>
      <dgm:spPr/>
      <dgm:t>
        <a:bodyPr/>
        <a:lstStyle/>
        <a:p>
          <a:endParaRPr lang="en-US"/>
        </a:p>
      </dgm:t>
    </dgm:pt>
    <dgm:pt modelId="{E1804F0D-ECCA-4224-995B-974922AEBE6B}" type="pres">
      <dgm:prSet presAssocID="{48F1F878-55EE-47FE-9444-6F889DCA285A}" presName="hierChild1" presStyleCnt="0">
        <dgm:presLayoutVars>
          <dgm:chPref val="1"/>
          <dgm:dir/>
          <dgm:animOne val="branch"/>
          <dgm:animLvl val="lvl"/>
          <dgm:resizeHandles/>
        </dgm:presLayoutVars>
      </dgm:prSet>
      <dgm:spPr/>
    </dgm:pt>
    <dgm:pt modelId="{BC72433A-0D08-41B8-9655-33F9BF02D4B8}" type="pres">
      <dgm:prSet presAssocID="{BE7E15AB-0317-48F4-BF31-DEA338AD5C39}" presName="hierRoot1" presStyleCnt="0"/>
      <dgm:spPr/>
    </dgm:pt>
    <dgm:pt modelId="{292CD6F2-1542-4D55-A33B-075D302DE8B1}" type="pres">
      <dgm:prSet presAssocID="{BE7E15AB-0317-48F4-BF31-DEA338AD5C39}" presName="composite" presStyleCnt="0"/>
      <dgm:spPr/>
    </dgm:pt>
    <dgm:pt modelId="{E7A20805-60D7-47FC-9483-DED6E46878E2}" type="pres">
      <dgm:prSet presAssocID="{BE7E15AB-0317-48F4-BF31-DEA338AD5C39}" presName="image" presStyleLbl="node0" presStyleIdx="0" presStyleCnt="1"/>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a:stretch>
        </a:blipFill>
      </dgm:spPr>
    </dgm:pt>
    <dgm:pt modelId="{294AA667-EA13-4A19-8945-82A63388D66B}" type="pres">
      <dgm:prSet presAssocID="{BE7E15AB-0317-48F4-BF31-DEA338AD5C39}" presName="text" presStyleLbl="revTx" presStyleIdx="0" presStyleCnt="4">
        <dgm:presLayoutVars>
          <dgm:chPref val="3"/>
        </dgm:presLayoutVars>
      </dgm:prSet>
      <dgm:spPr/>
    </dgm:pt>
    <dgm:pt modelId="{13A7AC0F-77C4-49F9-B83C-4F83B853B1AA}" type="pres">
      <dgm:prSet presAssocID="{BE7E15AB-0317-48F4-BF31-DEA338AD5C39}" presName="hierChild2" presStyleCnt="0"/>
      <dgm:spPr/>
    </dgm:pt>
    <dgm:pt modelId="{4E84EA67-1FEC-4151-A387-6755554C2057}" type="pres">
      <dgm:prSet presAssocID="{C7B5F4BC-D910-4809-B02A-B4B02DE58A11}" presName="Name10" presStyleLbl="parChTrans1D2" presStyleIdx="0" presStyleCnt="3"/>
      <dgm:spPr/>
    </dgm:pt>
    <dgm:pt modelId="{85053517-61B0-4F1D-A19E-5D037665D4A3}" type="pres">
      <dgm:prSet presAssocID="{A587FE78-7DC8-47FE-B548-2E2A39A7AE88}" presName="hierRoot2" presStyleCnt="0"/>
      <dgm:spPr/>
    </dgm:pt>
    <dgm:pt modelId="{D134A36A-71B7-4B7C-9D12-84D572D2902A}" type="pres">
      <dgm:prSet presAssocID="{A587FE78-7DC8-47FE-B548-2E2A39A7AE88}" presName="composite2" presStyleCnt="0"/>
      <dgm:spPr/>
    </dgm:pt>
    <dgm:pt modelId="{5E806787-60A7-46EC-9C14-776C42175093}" type="pres">
      <dgm:prSet presAssocID="{A587FE78-7DC8-47FE-B548-2E2A39A7AE88}" presName="image2" presStyleLbl="node2" presStyleIdx="0" presStyleCnt="3"/>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a:stretch>
        </a:blipFill>
      </dgm:spPr>
    </dgm:pt>
    <dgm:pt modelId="{C860FC7E-9038-44CF-A089-D28F8BA3800D}" type="pres">
      <dgm:prSet presAssocID="{A587FE78-7DC8-47FE-B548-2E2A39A7AE88}" presName="text2" presStyleLbl="revTx" presStyleIdx="1" presStyleCnt="4">
        <dgm:presLayoutVars>
          <dgm:chPref val="3"/>
        </dgm:presLayoutVars>
      </dgm:prSet>
      <dgm:spPr/>
    </dgm:pt>
    <dgm:pt modelId="{49FDC356-56C0-4F4B-BDF9-54011E319480}" type="pres">
      <dgm:prSet presAssocID="{A587FE78-7DC8-47FE-B548-2E2A39A7AE88}" presName="hierChild3" presStyleCnt="0"/>
      <dgm:spPr/>
    </dgm:pt>
    <dgm:pt modelId="{53DAD756-EF0E-4DDA-9E0E-4CD2F42D94FD}" type="pres">
      <dgm:prSet presAssocID="{3A06CAA8-D6B6-403E-8A45-D28F97FFF90A}" presName="Name10" presStyleLbl="parChTrans1D2" presStyleIdx="1" presStyleCnt="3"/>
      <dgm:spPr/>
    </dgm:pt>
    <dgm:pt modelId="{1BF0E8E8-C712-4C64-99A5-C27C6B0FE8D5}" type="pres">
      <dgm:prSet presAssocID="{C529BFAC-13B8-4088-A5E4-CFA3788BAC82}" presName="hierRoot2" presStyleCnt="0"/>
      <dgm:spPr/>
    </dgm:pt>
    <dgm:pt modelId="{2CAAB537-A5E2-49D6-BD53-27339433BA9B}" type="pres">
      <dgm:prSet presAssocID="{C529BFAC-13B8-4088-A5E4-CFA3788BAC82}" presName="composite2" presStyleCnt="0"/>
      <dgm:spPr/>
    </dgm:pt>
    <dgm:pt modelId="{AC790421-8296-426F-9D9D-8C291D1212C9}" type="pres">
      <dgm:prSet presAssocID="{C529BFAC-13B8-4088-A5E4-CFA3788BAC82}" presName="image2" presStyleLbl="node2" presStyleIdx="1" presStyleCnt="3" custLinFactNeighborX="-6990" custLinFactNeighborY="640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a:stretch>
        </a:blipFill>
      </dgm:spPr>
    </dgm:pt>
    <dgm:pt modelId="{9B0F8E82-23A5-4B22-B58E-1E8519F02F08}" type="pres">
      <dgm:prSet presAssocID="{C529BFAC-13B8-4088-A5E4-CFA3788BAC82}" presName="text2" presStyleLbl="revTx" presStyleIdx="2" presStyleCnt="4">
        <dgm:presLayoutVars>
          <dgm:chPref val="3"/>
        </dgm:presLayoutVars>
      </dgm:prSet>
      <dgm:spPr/>
    </dgm:pt>
    <dgm:pt modelId="{AD99ECDD-378A-4856-A43B-26CCCA17F8EE}" type="pres">
      <dgm:prSet presAssocID="{C529BFAC-13B8-4088-A5E4-CFA3788BAC82}" presName="hierChild3" presStyleCnt="0"/>
      <dgm:spPr/>
    </dgm:pt>
    <dgm:pt modelId="{FC726300-31D4-4D5F-BAB4-09D8A768061A}" type="pres">
      <dgm:prSet presAssocID="{F04AF44C-7BF2-4351-AE9C-452A9175C8FF}" presName="Name10" presStyleLbl="parChTrans1D2" presStyleIdx="2" presStyleCnt="3"/>
      <dgm:spPr/>
    </dgm:pt>
    <dgm:pt modelId="{F6D1BDE2-E2A4-434E-8CBA-386EB3A07410}" type="pres">
      <dgm:prSet presAssocID="{4271AD6C-CE30-4C34-8400-AC99C3EB7462}" presName="hierRoot2" presStyleCnt="0"/>
      <dgm:spPr/>
    </dgm:pt>
    <dgm:pt modelId="{CD264C1C-E398-4A91-A28C-F5C552B108DB}" type="pres">
      <dgm:prSet presAssocID="{4271AD6C-CE30-4C34-8400-AC99C3EB7462}" presName="composite2" presStyleCnt="0"/>
      <dgm:spPr/>
    </dgm:pt>
    <dgm:pt modelId="{5133886C-F0CA-43F4-AD0B-894BA4B3320E}" type="pres">
      <dgm:prSet presAssocID="{4271AD6C-CE30-4C34-8400-AC99C3EB7462}" presName="image2" presStyleLbl="node2" presStyleIdx="2" presStyleCnt="3"/>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a:stretch>
        </a:blipFill>
      </dgm:spPr>
    </dgm:pt>
    <dgm:pt modelId="{1FB17308-DC99-4344-BEA6-F29D7F3F420E}" type="pres">
      <dgm:prSet presAssocID="{4271AD6C-CE30-4C34-8400-AC99C3EB7462}" presName="text2" presStyleLbl="revTx" presStyleIdx="3" presStyleCnt="4">
        <dgm:presLayoutVars>
          <dgm:chPref val="3"/>
        </dgm:presLayoutVars>
      </dgm:prSet>
      <dgm:spPr/>
    </dgm:pt>
    <dgm:pt modelId="{0F1E77C5-8D29-4F60-99C9-F1C0465C430C}" type="pres">
      <dgm:prSet presAssocID="{4271AD6C-CE30-4C34-8400-AC99C3EB7462}" presName="hierChild3" presStyleCnt="0"/>
      <dgm:spPr/>
    </dgm:pt>
  </dgm:ptLst>
  <dgm:cxnLst>
    <dgm:cxn modelId="{7AE94504-401E-4974-B8CB-7E04F5FC9274}" type="presOf" srcId="{A587FE78-7DC8-47FE-B548-2E2A39A7AE88}" destId="{C860FC7E-9038-44CF-A089-D28F8BA3800D}" srcOrd="0" destOrd="0" presId="urn:microsoft.com/office/officeart/2009/layout/CirclePictureHierarchy"/>
    <dgm:cxn modelId="{1FDE910D-6716-4292-A770-A3BA40FA38BD}" srcId="{48F1F878-55EE-47FE-9444-6F889DCA285A}" destId="{BE7E15AB-0317-48F4-BF31-DEA338AD5C39}" srcOrd="0" destOrd="0" parTransId="{6F34826C-12B9-46E3-96F7-0DB24E928400}" sibTransId="{FA7F870F-ED1A-4A53-8B67-AC6FD93F0D70}"/>
    <dgm:cxn modelId="{80F1B832-E017-4C22-AA41-4C57731D85D8}" type="presOf" srcId="{BE7E15AB-0317-48F4-BF31-DEA338AD5C39}" destId="{294AA667-EA13-4A19-8945-82A63388D66B}" srcOrd="0" destOrd="0" presId="urn:microsoft.com/office/officeart/2009/layout/CirclePictureHierarchy"/>
    <dgm:cxn modelId="{54D65B5B-6285-445E-8CF7-39315EA7A6CE}" srcId="{BE7E15AB-0317-48F4-BF31-DEA338AD5C39}" destId="{C529BFAC-13B8-4088-A5E4-CFA3788BAC82}" srcOrd="1" destOrd="0" parTransId="{3A06CAA8-D6B6-403E-8A45-D28F97FFF90A}" sibTransId="{84D1965A-B575-4A51-ACA8-C21870B83D22}"/>
    <dgm:cxn modelId="{FF00786C-1999-43A2-B3ED-59A175BD87BD}" type="presOf" srcId="{F04AF44C-7BF2-4351-AE9C-452A9175C8FF}" destId="{FC726300-31D4-4D5F-BAB4-09D8A768061A}" srcOrd="0" destOrd="0" presId="urn:microsoft.com/office/officeart/2009/layout/CirclePictureHierarchy"/>
    <dgm:cxn modelId="{8490F54C-1BAF-4329-AE76-D09902EDE1D4}" srcId="{BE7E15AB-0317-48F4-BF31-DEA338AD5C39}" destId="{A587FE78-7DC8-47FE-B548-2E2A39A7AE88}" srcOrd="0" destOrd="0" parTransId="{C7B5F4BC-D910-4809-B02A-B4B02DE58A11}" sibTransId="{DC299C97-FE0E-454C-8F6B-53D64E7F92B6}"/>
    <dgm:cxn modelId="{6588AA4F-6D6D-430A-858E-C203E86DC09C}" type="presOf" srcId="{3A06CAA8-D6B6-403E-8A45-D28F97FFF90A}" destId="{53DAD756-EF0E-4DDA-9E0E-4CD2F42D94FD}" srcOrd="0" destOrd="0" presId="urn:microsoft.com/office/officeart/2009/layout/CirclePictureHierarchy"/>
    <dgm:cxn modelId="{F0863474-F7D0-464F-9FC1-AA0798B33A4F}" type="presOf" srcId="{4271AD6C-CE30-4C34-8400-AC99C3EB7462}" destId="{1FB17308-DC99-4344-BEA6-F29D7F3F420E}" srcOrd="0" destOrd="0" presId="urn:microsoft.com/office/officeart/2009/layout/CirclePictureHierarchy"/>
    <dgm:cxn modelId="{8F03F056-FB52-4048-89E8-0F0B51968B88}" srcId="{BE7E15AB-0317-48F4-BF31-DEA338AD5C39}" destId="{4271AD6C-CE30-4C34-8400-AC99C3EB7462}" srcOrd="2" destOrd="0" parTransId="{F04AF44C-7BF2-4351-AE9C-452A9175C8FF}" sibTransId="{20A600BE-A9C2-4FC5-89A2-88E99054394F}"/>
    <dgm:cxn modelId="{BC0C029C-99F4-4FA5-A656-65C5B1F8D720}" type="presOf" srcId="{48F1F878-55EE-47FE-9444-6F889DCA285A}" destId="{E1804F0D-ECCA-4224-995B-974922AEBE6B}" srcOrd="0" destOrd="0" presId="urn:microsoft.com/office/officeart/2009/layout/CirclePictureHierarchy"/>
    <dgm:cxn modelId="{74BC2BC9-F8CF-4109-A80C-7817DCF9067C}" type="presOf" srcId="{C7B5F4BC-D910-4809-B02A-B4B02DE58A11}" destId="{4E84EA67-1FEC-4151-A387-6755554C2057}" srcOrd="0" destOrd="0" presId="urn:microsoft.com/office/officeart/2009/layout/CirclePictureHierarchy"/>
    <dgm:cxn modelId="{A8C6AEE0-B259-4268-B135-3D24F70E1D6F}" type="presOf" srcId="{C529BFAC-13B8-4088-A5E4-CFA3788BAC82}" destId="{9B0F8E82-23A5-4B22-B58E-1E8519F02F08}" srcOrd="0" destOrd="0" presId="urn:microsoft.com/office/officeart/2009/layout/CirclePictureHierarchy"/>
    <dgm:cxn modelId="{9C9002EA-1D5E-4823-8B88-41F0DA756B2B}" type="presParOf" srcId="{E1804F0D-ECCA-4224-995B-974922AEBE6B}" destId="{BC72433A-0D08-41B8-9655-33F9BF02D4B8}" srcOrd="0" destOrd="0" presId="urn:microsoft.com/office/officeart/2009/layout/CirclePictureHierarchy"/>
    <dgm:cxn modelId="{1530F11F-986B-4F44-99F6-2EAD85BDE67F}" type="presParOf" srcId="{BC72433A-0D08-41B8-9655-33F9BF02D4B8}" destId="{292CD6F2-1542-4D55-A33B-075D302DE8B1}" srcOrd="0" destOrd="0" presId="urn:microsoft.com/office/officeart/2009/layout/CirclePictureHierarchy"/>
    <dgm:cxn modelId="{82019405-6648-49B6-A4C6-C3C528DC768A}" type="presParOf" srcId="{292CD6F2-1542-4D55-A33B-075D302DE8B1}" destId="{E7A20805-60D7-47FC-9483-DED6E46878E2}" srcOrd="0" destOrd="0" presId="urn:microsoft.com/office/officeart/2009/layout/CirclePictureHierarchy"/>
    <dgm:cxn modelId="{0257C955-7784-454A-B295-1A85B53717D6}" type="presParOf" srcId="{292CD6F2-1542-4D55-A33B-075D302DE8B1}" destId="{294AA667-EA13-4A19-8945-82A63388D66B}" srcOrd="1" destOrd="0" presId="urn:microsoft.com/office/officeart/2009/layout/CirclePictureHierarchy"/>
    <dgm:cxn modelId="{09DB3DF8-7FE4-44DD-B201-54F53E7574EA}" type="presParOf" srcId="{BC72433A-0D08-41B8-9655-33F9BF02D4B8}" destId="{13A7AC0F-77C4-49F9-B83C-4F83B853B1AA}" srcOrd="1" destOrd="0" presId="urn:microsoft.com/office/officeart/2009/layout/CirclePictureHierarchy"/>
    <dgm:cxn modelId="{5AF571AE-93DD-48F2-AF28-4269866CE12C}" type="presParOf" srcId="{13A7AC0F-77C4-49F9-B83C-4F83B853B1AA}" destId="{4E84EA67-1FEC-4151-A387-6755554C2057}" srcOrd="0" destOrd="0" presId="urn:microsoft.com/office/officeart/2009/layout/CirclePictureHierarchy"/>
    <dgm:cxn modelId="{272EABF8-31C2-496B-9EA4-D7B9A9A82255}" type="presParOf" srcId="{13A7AC0F-77C4-49F9-B83C-4F83B853B1AA}" destId="{85053517-61B0-4F1D-A19E-5D037665D4A3}" srcOrd="1" destOrd="0" presId="urn:microsoft.com/office/officeart/2009/layout/CirclePictureHierarchy"/>
    <dgm:cxn modelId="{6D905C8C-BBD3-4B93-9DD1-47D0169D6472}" type="presParOf" srcId="{85053517-61B0-4F1D-A19E-5D037665D4A3}" destId="{D134A36A-71B7-4B7C-9D12-84D572D2902A}" srcOrd="0" destOrd="0" presId="urn:microsoft.com/office/officeart/2009/layout/CirclePictureHierarchy"/>
    <dgm:cxn modelId="{6815C587-9C75-408D-A008-0EAF551DE171}" type="presParOf" srcId="{D134A36A-71B7-4B7C-9D12-84D572D2902A}" destId="{5E806787-60A7-46EC-9C14-776C42175093}" srcOrd="0" destOrd="0" presId="urn:microsoft.com/office/officeart/2009/layout/CirclePictureHierarchy"/>
    <dgm:cxn modelId="{D9A0F919-DF86-4417-86DD-ACA7003C279B}" type="presParOf" srcId="{D134A36A-71B7-4B7C-9D12-84D572D2902A}" destId="{C860FC7E-9038-44CF-A089-D28F8BA3800D}" srcOrd="1" destOrd="0" presId="urn:microsoft.com/office/officeart/2009/layout/CirclePictureHierarchy"/>
    <dgm:cxn modelId="{C4179926-E86F-4FBE-9EF3-4DCBDA1087E2}" type="presParOf" srcId="{85053517-61B0-4F1D-A19E-5D037665D4A3}" destId="{49FDC356-56C0-4F4B-BDF9-54011E319480}" srcOrd="1" destOrd="0" presId="urn:microsoft.com/office/officeart/2009/layout/CirclePictureHierarchy"/>
    <dgm:cxn modelId="{38D07E1A-E3E7-43A0-9F6B-0D5E13E6425C}" type="presParOf" srcId="{13A7AC0F-77C4-49F9-B83C-4F83B853B1AA}" destId="{53DAD756-EF0E-4DDA-9E0E-4CD2F42D94FD}" srcOrd="2" destOrd="0" presId="urn:microsoft.com/office/officeart/2009/layout/CirclePictureHierarchy"/>
    <dgm:cxn modelId="{E743092A-0819-45DD-8A3E-FA9BDF8187BF}" type="presParOf" srcId="{13A7AC0F-77C4-49F9-B83C-4F83B853B1AA}" destId="{1BF0E8E8-C712-4C64-99A5-C27C6B0FE8D5}" srcOrd="3" destOrd="0" presId="urn:microsoft.com/office/officeart/2009/layout/CirclePictureHierarchy"/>
    <dgm:cxn modelId="{A27C5CBB-3925-408D-93CA-9B579CEECB3D}" type="presParOf" srcId="{1BF0E8E8-C712-4C64-99A5-C27C6B0FE8D5}" destId="{2CAAB537-A5E2-49D6-BD53-27339433BA9B}" srcOrd="0" destOrd="0" presId="urn:microsoft.com/office/officeart/2009/layout/CirclePictureHierarchy"/>
    <dgm:cxn modelId="{F6739130-CC44-4A8D-8B57-BD73914D85BC}" type="presParOf" srcId="{2CAAB537-A5E2-49D6-BD53-27339433BA9B}" destId="{AC790421-8296-426F-9D9D-8C291D1212C9}" srcOrd="0" destOrd="0" presId="urn:microsoft.com/office/officeart/2009/layout/CirclePictureHierarchy"/>
    <dgm:cxn modelId="{6148231D-ACF9-4AAF-AB7E-FC128AE9CF4F}" type="presParOf" srcId="{2CAAB537-A5E2-49D6-BD53-27339433BA9B}" destId="{9B0F8E82-23A5-4B22-B58E-1E8519F02F08}" srcOrd="1" destOrd="0" presId="urn:microsoft.com/office/officeart/2009/layout/CirclePictureHierarchy"/>
    <dgm:cxn modelId="{73251561-3AD9-4CEB-8724-C318ABE338F2}" type="presParOf" srcId="{1BF0E8E8-C712-4C64-99A5-C27C6B0FE8D5}" destId="{AD99ECDD-378A-4856-A43B-26CCCA17F8EE}" srcOrd="1" destOrd="0" presId="urn:microsoft.com/office/officeart/2009/layout/CirclePictureHierarchy"/>
    <dgm:cxn modelId="{FBF1AE37-59CF-4C72-966D-352FCCD42F68}" type="presParOf" srcId="{13A7AC0F-77C4-49F9-B83C-4F83B853B1AA}" destId="{FC726300-31D4-4D5F-BAB4-09D8A768061A}" srcOrd="4" destOrd="0" presId="urn:microsoft.com/office/officeart/2009/layout/CirclePictureHierarchy"/>
    <dgm:cxn modelId="{7DCF025D-E74A-495B-B2E5-48C67BDFB042}" type="presParOf" srcId="{13A7AC0F-77C4-49F9-B83C-4F83B853B1AA}" destId="{F6D1BDE2-E2A4-434E-8CBA-386EB3A07410}" srcOrd="5" destOrd="0" presId="urn:microsoft.com/office/officeart/2009/layout/CirclePictureHierarchy"/>
    <dgm:cxn modelId="{9442B056-51E1-4B7E-BD2C-66D346622250}" type="presParOf" srcId="{F6D1BDE2-E2A4-434E-8CBA-386EB3A07410}" destId="{CD264C1C-E398-4A91-A28C-F5C552B108DB}" srcOrd="0" destOrd="0" presId="urn:microsoft.com/office/officeart/2009/layout/CirclePictureHierarchy"/>
    <dgm:cxn modelId="{5317E318-B17F-4348-9194-9CF97ABBAD9D}" type="presParOf" srcId="{CD264C1C-E398-4A91-A28C-F5C552B108DB}" destId="{5133886C-F0CA-43F4-AD0B-894BA4B3320E}" srcOrd="0" destOrd="0" presId="urn:microsoft.com/office/officeart/2009/layout/CirclePictureHierarchy"/>
    <dgm:cxn modelId="{CA90AE6D-5B5B-441F-A294-01EF4F6FCCC4}" type="presParOf" srcId="{CD264C1C-E398-4A91-A28C-F5C552B108DB}" destId="{1FB17308-DC99-4344-BEA6-F29D7F3F420E}" srcOrd="1" destOrd="0" presId="urn:microsoft.com/office/officeart/2009/layout/CirclePictureHierarchy"/>
    <dgm:cxn modelId="{6C38AE1B-1DB2-4417-85B1-91DE71759C6E}" type="presParOf" srcId="{F6D1BDE2-E2A4-434E-8CBA-386EB3A07410}" destId="{0F1E77C5-8D29-4F60-99C9-F1C0465C430C}" srcOrd="1" destOrd="0" presId="urn:microsoft.com/office/officeart/2009/layout/CirclePicture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7234AD-1970-43E3-8A95-9E356D425658}"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9BC4E7FD-B2F5-4730-B08D-D1D0E6D54354}">
      <dgm:prSet phldrT="[Text]" custT="1"/>
      <dgm:spPr>
        <a:solidFill>
          <a:schemeClr val="tx2"/>
        </a:solidFill>
      </dgm:spPr>
      <dgm:t>
        <a:bodyPr/>
        <a:lstStyle/>
        <a:p>
          <a:r>
            <a:rPr lang="en-US" sz="2400" b="1" dirty="0"/>
            <a:t>$49.20MM Total</a:t>
          </a:r>
        </a:p>
      </dgm:t>
    </dgm:pt>
    <dgm:pt modelId="{F4B7AC4E-8A0F-44D0-BC1B-0E0BD510B0AB}" type="parTrans" cxnId="{4D6EF060-C2B5-44B0-9918-A7788BF14ABE}">
      <dgm:prSet/>
      <dgm:spPr/>
      <dgm:t>
        <a:bodyPr/>
        <a:lstStyle/>
        <a:p>
          <a:endParaRPr lang="en-US"/>
        </a:p>
      </dgm:t>
    </dgm:pt>
    <dgm:pt modelId="{7C242910-7124-4FD0-82E5-995C7BED7181}" type="sibTrans" cxnId="{4D6EF060-C2B5-44B0-9918-A7788BF14ABE}">
      <dgm:prSet/>
      <dgm:spPr/>
      <dgm:t>
        <a:bodyPr/>
        <a:lstStyle/>
        <a:p>
          <a:endParaRPr lang="en-US"/>
        </a:p>
      </dgm:t>
    </dgm:pt>
    <dgm:pt modelId="{B65EAA7B-44EF-4237-8204-C4B37610DCC7}">
      <dgm:prSet phldrT="[Text]" custT="1"/>
      <dgm:spPr>
        <a:solidFill>
          <a:schemeClr val="tx2"/>
        </a:solidFill>
      </dgm:spPr>
      <dgm:t>
        <a:bodyPr/>
        <a:lstStyle/>
        <a:p>
          <a:r>
            <a:rPr lang="en-US" sz="1600" dirty="0"/>
            <a:t>$497K Licensing</a:t>
          </a:r>
        </a:p>
      </dgm:t>
    </dgm:pt>
    <dgm:pt modelId="{0B3030C8-3149-4357-BE75-D8E5729AD0FA}" type="parTrans" cxnId="{BD9E46B4-5E16-4449-A02F-5758B160DC4C}">
      <dgm:prSet/>
      <dgm:spPr/>
      <dgm:t>
        <a:bodyPr/>
        <a:lstStyle/>
        <a:p>
          <a:endParaRPr lang="en-US"/>
        </a:p>
      </dgm:t>
    </dgm:pt>
    <dgm:pt modelId="{A6431885-5A8D-4FF2-8EDC-84E13C061F64}" type="sibTrans" cxnId="{BD9E46B4-5E16-4449-A02F-5758B160DC4C}">
      <dgm:prSet/>
      <dgm:spPr/>
      <dgm:t>
        <a:bodyPr/>
        <a:lstStyle/>
        <a:p>
          <a:endParaRPr lang="en-US"/>
        </a:p>
      </dgm:t>
    </dgm:pt>
    <dgm:pt modelId="{D4F2F78B-5253-4ED4-BFF4-0C9AA1AD28EA}">
      <dgm:prSet phldrT="[Text]" custT="1"/>
      <dgm:spPr>
        <a:solidFill>
          <a:srgbClr val="006600"/>
        </a:solidFill>
      </dgm:spPr>
      <dgm:t>
        <a:bodyPr/>
        <a:lstStyle/>
        <a:p>
          <a:r>
            <a:rPr lang="en-US" sz="1600" dirty="0"/>
            <a:t>$348K to</a:t>
          </a:r>
        </a:p>
        <a:p>
          <a:r>
            <a:rPr lang="en-US" sz="1600" dirty="0"/>
            <a:t>MUSC</a:t>
          </a:r>
        </a:p>
      </dgm:t>
    </dgm:pt>
    <dgm:pt modelId="{CA29E737-774C-48CF-87DB-509BDA51AE8B}" type="parTrans" cxnId="{B97636C5-2203-40FD-BF2D-A6E6A4899D99}">
      <dgm:prSet/>
      <dgm:spPr/>
      <dgm:t>
        <a:bodyPr/>
        <a:lstStyle/>
        <a:p>
          <a:endParaRPr lang="en-US"/>
        </a:p>
      </dgm:t>
    </dgm:pt>
    <dgm:pt modelId="{1E190AD8-541D-4F26-A0E5-2F2445B349C8}" type="sibTrans" cxnId="{B97636C5-2203-40FD-BF2D-A6E6A4899D99}">
      <dgm:prSet/>
      <dgm:spPr/>
      <dgm:t>
        <a:bodyPr/>
        <a:lstStyle/>
        <a:p>
          <a:endParaRPr lang="en-US"/>
        </a:p>
      </dgm:t>
    </dgm:pt>
    <dgm:pt modelId="{3CBD0730-FB31-416F-A163-19D83BCCC3AE}">
      <dgm:prSet phldrT="[Text]" custT="1"/>
      <dgm:spPr>
        <a:solidFill>
          <a:schemeClr val="tx2"/>
        </a:solidFill>
      </dgm:spPr>
      <dgm:t>
        <a:bodyPr/>
        <a:lstStyle/>
        <a:p>
          <a:r>
            <a:rPr lang="en-US" sz="1600" dirty="0"/>
            <a:t>$149K to</a:t>
          </a:r>
        </a:p>
        <a:p>
          <a:r>
            <a:rPr lang="en-US" sz="1600" dirty="0"/>
            <a:t>FRD</a:t>
          </a:r>
        </a:p>
      </dgm:t>
    </dgm:pt>
    <dgm:pt modelId="{1EC993D1-B1E7-403D-B964-9180584DFD02}" type="parTrans" cxnId="{68611D24-00A6-4497-A183-067F14D5F74F}">
      <dgm:prSet/>
      <dgm:spPr/>
      <dgm:t>
        <a:bodyPr/>
        <a:lstStyle/>
        <a:p>
          <a:endParaRPr lang="en-US"/>
        </a:p>
      </dgm:t>
    </dgm:pt>
    <dgm:pt modelId="{1284EC44-81F8-4A34-A454-8DC1D436D459}" type="sibTrans" cxnId="{68611D24-00A6-4497-A183-067F14D5F74F}">
      <dgm:prSet/>
      <dgm:spPr/>
      <dgm:t>
        <a:bodyPr/>
        <a:lstStyle/>
        <a:p>
          <a:endParaRPr lang="en-US"/>
        </a:p>
      </dgm:t>
    </dgm:pt>
    <dgm:pt modelId="{E753252E-1AA7-459D-87CF-111A39302742}">
      <dgm:prSet phldrT="[Text]" custT="1"/>
      <dgm:spPr>
        <a:solidFill>
          <a:schemeClr val="tx2"/>
        </a:solidFill>
      </dgm:spPr>
      <dgm:t>
        <a:bodyPr/>
        <a:lstStyle/>
        <a:p>
          <a:r>
            <a:rPr lang="en-US" sz="1600" dirty="0"/>
            <a:t>$47.96MM </a:t>
          </a:r>
        </a:p>
        <a:p>
          <a:r>
            <a:rPr lang="en-US" sz="1600" dirty="0"/>
            <a:t>Technology Development</a:t>
          </a:r>
        </a:p>
      </dgm:t>
    </dgm:pt>
    <dgm:pt modelId="{73E48899-08CB-4032-8A8E-55D942C214DE}" type="parTrans" cxnId="{7F9BA227-706B-4DD0-B62D-78317B53EAF5}">
      <dgm:prSet/>
      <dgm:spPr/>
      <dgm:t>
        <a:bodyPr/>
        <a:lstStyle/>
        <a:p>
          <a:endParaRPr lang="en-US"/>
        </a:p>
      </dgm:t>
    </dgm:pt>
    <dgm:pt modelId="{2DCD8D87-08DE-4057-B25B-167D42FDBA53}" type="sibTrans" cxnId="{7F9BA227-706B-4DD0-B62D-78317B53EAF5}">
      <dgm:prSet/>
      <dgm:spPr/>
      <dgm:t>
        <a:bodyPr/>
        <a:lstStyle/>
        <a:p>
          <a:endParaRPr lang="en-US"/>
        </a:p>
      </dgm:t>
    </dgm:pt>
    <dgm:pt modelId="{4B67ECCB-28A4-4830-8F29-7E3058A99060}">
      <dgm:prSet custT="1"/>
      <dgm:spPr>
        <a:solidFill>
          <a:schemeClr val="tx2"/>
        </a:solidFill>
      </dgm:spPr>
      <dgm:t>
        <a:bodyPr/>
        <a:lstStyle/>
        <a:p>
          <a:r>
            <a:rPr lang="en-US" sz="1600" dirty="0"/>
            <a:t>$748K Other</a:t>
          </a:r>
        </a:p>
      </dgm:t>
    </dgm:pt>
    <dgm:pt modelId="{0B23BD19-4EC6-41BF-9BF1-8B0B2A6ED34B}" type="parTrans" cxnId="{E27C1607-1F5B-4EE5-A45A-75B2553C502A}">
      <dgm:prSet/>
      <dgm:spPr/>
      <dgm:t>
        <a:bodyPr/>
        <a:lstStyle/>
        <a:p>
          <a:endParaRPr lang="en-US"/>
        </a:p>
      </dgm:t>
    </dgm:pt>
    <dgm:pt modelId="{671A4C6D-3140-4E83-9254-AFD3A3014680}" type="sibTrans" cxnId="{E27C1607-1F5B-4EE5-A45A-75B2553C502A}">
      <dgm:prSet/>
      <dgm:spPr/>
      <dgm:t>
        <a:bodyPr/>
        <a:lstStyle/>
        <a:p>
          <a:endParaRPr lang="en-US"/>
        </a:p>
      </dgm:t>
    </dgm:pt>
    <dgm:pt modelId="{CA484226-443B-47E7-87A8-4F6F3F70A7A2}">
      <dgm:prSet phldrT="[Text]" custT="1"/>
      <dgm:spPr>
        <a:solidFill>
          <a:schemeClr val="tx2"/>
        </a:solidFill>
      </dgm:spPr>
      <dgm:t>
        <a:bodyPr/>
        <a:lstStyle/>
        <a:p>
          <a:r>
            <a:rPr lang="en-US" sz="1600" dirty="0"/>
            <a:t>$133K Other</a:t>
          </a:r>
        </a:p>
      </dgm:t>
    </dgm:pt>
    <dgm:pt modelId="{D209D264-87AA-4161-8AF1-D7B769EA2C66}" type="parTrans" cxnId="{D9A9230D-6BFC-42AC-8C76-C8448429A534}">
      <dgm:prSet/>
      <dgm:spPr/>
      <dgm:t>
        <a:bodyPr/>
        <a:lstStyle/>
        <a:p>
          <a:endParaRPr lang="en-US"/>
        </a:p>
      </dgm:t>
    </dgm:pt>
    <dgm:pt modelId="{538CAAA1-8438-41C4-AB2B-551D3E9F6AF9}" type="sibTrans" cxnId="{D9A9230D-6BFC-42AC-8C76-C8448429A534}">
      <dgm:prSet/>
      <dgm:spPr/>
      <dgm:t>
        <a:bodyPr/>
        <a:lstStyle/>
        <a:p>
          <a:endParaRPr lang="en-US"/>
        </a:p>
      </dgm:t>
    </dgm:pt>
    <dgm:pt modelId="{412A5E82-D70E-4036-9338-DC4DD6104466}">
      <dgm:prSet custT="1"/>
      <dgm:spPr>
        <a:solidFill>
          <a:schemeClr val="tx2"/>
        </a:solidFill>
      </dgm:spPr>
      <dgm:t>
        <a:bodyPr/>
        <a:lstStyle/>
        <a:p>
          <a:r>
            <a:rPr lang="en-US" sz="1600" dirty="0"/>
            <a:t>$1.82MM </a:t>
          </a:r>
        </a:p>
        <a:p>
          <a:r>
            <a:rPr lang="en-US" sz="1600" dirty="0"/>
            <a:t>Non-dilutive</a:t>
          </a:r>
        </a:p>
      </dgm:t>
    </dgm:pt>
    <dgm:pt modelId="{952AB1B3-6624-4983-996C-826216E743F8}" type="parTrans" cxnId="{5A8A2AD5-401C-4738-AB2F-E554A85B1269}">
      <dgm:prSet/>
      <dgm:spPr/>
      <dgm:t>
        <a:bodyPr/>
        <a:lstStyle/>
        <a:p>
          <a:endParaRPr lang="en-US"/>
        </a:p>
      </dgm:t>
    </dgm:pt>
    <dgm:pt modelId="{54C27AAD-87DC-42CF-942E-E6D297103B6A}" type="sibTrans" cxnId="{5A8A2AD5-401C-4738-AB2F-E554A85B1269}">
      <dgm:prSet/>
      <dgm:spPr/>
      <dgm:t>
        <a:bodyPr/>
        <a:lstStyle/>
        <a:p>
          <a:endParaRPr lang="en-US"/>
        </a:p>
      </dgm:t>
    </dgm:pt>
    <dgm:pt modelId="{E787082D-5B82-4E76-BEB7-DA9DB2F6CD21}">
      <dgm:prSet phldrT="[Text]" custT="1"/>
      <dgm:spPr>
        <a:solidFill>
          <a:schemeClr val="tx2"/>
        </a:solidFill>
      </dgm:spPr>
      <dgm:t>
        <a:bodyPr/>
        <a:lstStyle/>
        <a:p>
          <a:r>
            <a:rPr lang="en-US" sz="1600" dirty="0"/>
            <a:t>$46MM Dilutive</a:t>
          </a:r>
        </a:p>
      </dgm:t>
    </dgm:pt>
    <dgm:pt modelId="{8A6DE6B5-96A7-4AF5-87E8-230471312D34}" type="parTrans" cxnId="{1B1F44AE-2E6D-4416-A4F4-810CD2CD177D}">
      <dgm:prSet/>
      <dgm:spPr/>
      <dgm:t>
        <a:bodyPr/>
        <a:lstStyle/>
        <a:p>
          <a:endParaRPr lang="en-US"/>
        </a:p>
      </dgm:t>
    </dgm:pt>
    <dgm:pt modelId="{F999166D-294B-4C23-AF9B-A136CC7B0F65}" type="sibTrans" cxnId="{1B1F44AE-2E6D-4416-A4F4-810CD2CD177D}">
      <dgm:prSet/>
      <dgm:spPr/>
      <dgm:t>
        <a:bodyPr/>
        <a:lstStyle/>
        <a:p>
          <a:endParaRPr lang="en-US"/>
        </a:p>
      </dgm:t>
    </dgm:pt>
    <dgm:pt modelId="{F3F09D75-C27A-4348-B5BB-FE22E9314C48}">
      <dgm:prSet custT="1"/>
      <dgm:spPr>
        <a:solidFill>
          <a:schemeClr val="tx2"/>
        </a:solidFill>
      </dgm:spPr>
      <dgm:t>
        <a:bodyPr/>
        <a:lstStyle/>
        <a:p>
          <a:r>
            <a:rPr lang="en-US" sz="1600" dirty="0"/>
            <a:t>$1.02MM to Startup	</a:t>
          </a:r>
        </a:p>
      </dgm:t>
    </dgm:pt>
    <dgm:pt modelId="{7ED20ACE-3ADF-41FB-B3B6-9F4A9720E784}" type="parTrans" cxnId="{2B391A88-A375-4278-A892-FD5FC3D01C12}">
      <dgm:prSet/>
      <dgm:spPr/>
      <dgm:t>
        <a:bodyPr/>
        <a:lstStyle/>
        <a:p>
          <a:endParaRPr lang="en-US"/>
        </a:p>
      </dgm:t>
    </dgm:pt>
    <dgm:pt modelId="{06D9BFCA-F00C-4FAC-8C3F-DE719DD801B0}" type="sibTrans" cxnId="{2B391A88-A375-4278-A892-FD5FC3D01C12}">
      <dgm:prSet/>
      <dgm:spPr/>
      <dgm:t>
        <a:bodyPr/>
        <a:lstStyle/>
        <a:p>
          <a:endParaRPr lang="en-US"/>
        </a:p>
      </dgm:t>
    </dgm:pt>
    <dgm:pt modelId="{6B2F9142-E77A-47E6-8F9C-11A873E19A8C}">
      <dgm:prSet phldrT="[Text]" custT="1"/>
      <dgm:spPr>
        <a:solidFill>
          <a:srgbClr val="006600"/>
        </a:solidFill>
      </dgm:spPr>
      <dgm:t>
        <a:bodyPr/>
        <a:lstStyle/>
        <a:p>
          <a:r>
            <a:rPr lang="en-US" sz="1600" dirty="0"/>
            <a:t>$801K to MUSC</a:t>
          </a:r>
        </a:p>
      </dgm:t>
    </dgm:pt>
    <dgm:pt modelId="{E4DE7F3A-E044-404F-9732-722D203F01A7}" type="parTrans" cxnId="{70D0E3BD-F738-456A-8FB3-DB06E41CC2DE}">
      <dgm:prSet/>
      <dgm:spPr/>
      <dgm:t>
        <a:bodyPr/>
        <a:lstStyle/>
        <a:p>
          <a:endParaRPr lang="en-US"/>
        </a:p>
      </dgm:t>
    </dgm:pt>
    <dgm:pt modelId="{B5F46663-B316-40C3-B8D7-6784B6B12F74}" type="sibTrans" cxnId="{70D0E3BD-F738-456A-8FB3-DB06E41CC2DE}">
      <dgm:prSet/>
      <dgm:spPr/>
      <dgm:t>
        <a:bodyPr/>
        <a:lstStyle/>
        <a:p>
          <a:endParaRPr lang="en-US"/>
        </a:p>
      </dgm:t>
    </dgm:pt>
    <dgm:pt modelId="{4CDF4818-B4B3-4C2D-A9BE-F3FAA9D3B7FA}">
      <dgm:prSet custT="1"/>
      <dgm:spPr>
        <a:solidFill>
          <a:srgbClr val="006600"/>
        </a:solidFill>
      </dgm:spPr>
      <dgm:t>
        <a:bodyPr/>
        <a:lstStyle/>
        <a:p>
          <a:r>
            <a:rPr lang="en-US" sz="1600" dirty="0"/>
            <a:t>$133K MUSC</a:t>
          </a:r>
        </a:p>
      </dgm:t>
    </dgm:pt>
    <dgm:pt modelId="{32C7DAF7-45B8-48A2-B674-195EFC26DE33}" type="parTrans" cxnId="{7EA8FED2-0566-4E35-BA8F-6987EB003EAB}">
      <dgm:prSet/>
      <dgm:spPr/>
      <dgm:t>
        <a:bodyPr/>
        <a:lstStyle/>
        <a:p>
          <a:endParaRPr lang="en-US"/>
        </a:p>
      </dgm:t>
    </dgm:pt>
    <dgm:pt modelId="{FDA12C17-C8EE-4BAD-85C8-0338A0495E20}" type="sibTrans" cxnId="{7EA8FED2-0566-4E35-BA8F-6987EB003EAB}">
      <dgm:prSet/>
      <dgm:spPr/>
      <dgm:t>
        <a:bodyPr/>
        <a:lstStyle/>
        <a:p>
          <a:endParaRPr lang="en-US"/>
        </a:p>
      </dgm:t>
    </dgm:pt>
    <dgm:pt modelId="{6C29BE36-E1B7-48A5-A5BC-A2DC45F13A64}">
      <dgm:prSet custT="1"/>
      <dgm:spPr>
        <a:solidFill>
          <a:srgbClr val="006600"/>
        </a:solidFill>
      </dgm:spPr>
      <dgm:t>
        <a:bodyPr/>
        <a:lstStyle/>
        <a:p>
          <a:r>
            <a:rPr lang="en-US" sz="1600" dirty="0"/>
            <a:t>$3K to MUSC</a:t>
          </a:r>
        </a:p>
      </dgm:t>
    </dgm:pt>
    <dgm:pt modelId="{6F43B48A-1FD8-4370-B999-FAC4B959E665}" type="parTrans" cxnId="{7FA893BF-0C81-4690-B4AA-C2E4897DA422}">
      <dgm:prSet/>
      <dgm:spPr/>
      <dgm:t>
        <a:bodyPr/>
        <a:lstStyle/>
        <a:p>
          <a:endParaRPr lang="en-US"/>
        </a:p>
      </dgm:t>
    </dgm:pt>
    <dgm:pt modelId="{DB7F79CE-AC41-485F-9A73-774A99CB9AF5}" type="sibTrans" cxnId="{7FA893BF-0C81-4690-B4AA-C2E4897DA422}">
      <dgm:prSet/>
      <dgm:spPr/>
      <dgm:t>
        <a:bodyPr/>
        <a:lstStyle/>
        <a:p>
          <a:endParaRPr lang="en-US"/>
        </a:p>
      </dgm:t>
    </dgm:pt>
    <dgm:pt modelId="{1D91029B-3DD0-40B2-986A-DD9C15712945}">
      <dgm:prSet phldrT="[Text]" custT="1"/>
      <dgm:spPr>
        <a:solidFill>
          <a:schemeClr val="tx2"/>
        </a:solidFill>
      </dgm:spPr>
      <dgm:t>
        <a:bodyPr/>
        <a:lstStyle/>
        <a:p>
          <a:r>
            <a:rPr lang="en-US" sz="1600" dirty="0"/>
            <a:t>$47.82MM to </a:t>
          </a:r>
        </a:p>
        <a:p>
          <a:r>
            <a:rPr lang="en-US" sz="1600" dirty="0"/>
            <a:t>Startups</a:t>
          </a:r>
        </a:p>
      </dgm:t>
    </dgm:pt>
    <dgm:pt modelId="{B99A4358-0CA7-4104-8058-3296ECB2EA5F}" type="sibTrans" cxnId="{0203BFC2-10AC-4FFD-938D-A4DCCD3E50E1}">
      <dgm:prSet/>
      <dgm:spPr/>
      <dgm:t>
        <a:bodyPr/>
        <a:lstStyle/>
        <a:p>
          <a:endParaRPr lang="en-US"/>
        </a:p>
      </dgm:t>
    </dgm:pt>
    <dgm:pt modelId="{17AEEC3E-700E-4960-8A2C-B42361517547}" type="parTrans" cxnId="{0203BFC2-10AC-4FFD-938D-A4DCCD3E50E1}">
      <dgm:prSet/>
      <dgm:spPr/>
      <dgm:t>
        <a:bodyPr/>
        <a:lstStyle/>
        <a:p>
          <a:endParaRPr lang="en-US"/>
        </a:p>
      </dgm:t>
    </dgm:pt>
    <dgm:pt modelId="{80CB06B0-1FB4-4263-9C0C-F00DCFDCE5E0}" type="pres">
      <dgm:prSet presAssocID="{7E7234AD-1970-43E3-8A95-9E356D425658}" presName="Name0" presStyleCnt="0">
        <dgm:presLayoutVars>
          <dgm:chPref val="1"/>
          <dgm:dir/>
          <dgm:animOne val="branch"/>
          <dgm:animLvl val="lvl"/>
          <dgm:resizeHandles/>
        </dgm:presLayoutVars>
      </dgm:prSet>
      <dgm:spPr/>
    </dgm:pt>
    <dgm:pt modelId="{89E5BA2E-A982-427E-857D-7DA650B77245}" type="pres">
      <dgm:prSet presAssocID="{9BC4E7FD-B2F5-4730-B08D-D1D0E6D54354}" presName="vertOne" presStyleCnt="0"/>
      <dgm:spPr/>
    </dgm:pt>
    <dgm:pt modelId="{C9792FB9-E851-4F7F-9017-11AC54096DFF}" type="pres">
      <dgm:prSet presAssocID="{9BC4E7FD-B2F5-4730-B08D-D1D0E6D54354}" presName="txOne" presStyleLbl="node0" presStyleIdx="0" presStyleCnt="1" custLinFactNeighborX="-50" custLinFactNeighborY="-41088">
        <dgm:presLayoutVars>
          <dgm:chPref val="3"/>
        </dgm:presLayoutVars>
      </dgm:prSet>
      <dgm:spPr/>
    </dgm:pt>
    <dgm:pt modelId="{F9320617-F85E-40EB-BFA5-81AF5E8316BB}" type="pres">
      <dgm:prSet presAssocID="{9BC4E7FD-B2F5-4730-B08D-D1D0E6D54354}" presName="parTransOne" presStyleCnt="0"/>
      <dgm:spPr/>
    </dgm:pt>
    <dgm:pt modelId="{F242FC9C-D913-4AD4-BD1D-538225EBA355}" type="pres">
      <dgm:prSet presAssocID="{9BC4E7FD-B2F5-4730-B08D-D1D0E6D54354}" presName="horzOne" presStyleCnt="0"/>
      <dgm:spPr/>
    </dgm:pt>
    <dgm:pt modelId="{1CEA4EDC-7E9B-44FF-A373-999F0A933EC2}" type="pres">
      <dgm:prSet presAssocID="{B65EAA7B-44EF-4237-8204-C4B37610DCC7}" presName="vertTwo" presStyleCnt="0"/>
      <dgm:spPr/>
    </dgm:pt>
    <dgm:pt modelId="{F32A0624-3C9A-4CBE-9730-A284A0F4C7CB}" type="pres">
      <dgm:prSet presAssocID="{B65EAA7B-44EF-4237-8204-C4B37610DCC7}" presName="txTwo" presStyleLbl="node2" presStyleIdx="0" presStyleCnt="3" custScaleX="86550">
        <dgm:presLayoutVars>
          <dgm:chPref val="3"/>
        </dgm:presLayoutVars>
      </dgm:prSet>
      <dgm:spPr/>
    </dgm:pt>
    <dgm:pt modelId="{91A2F0B6-575D-4A7E-931E-593F885E9690}" type="pres">
      <dgm:prSet presAssocID="{B65EAA7B-44EF-4237-8204-C4B37610DCC7}" presName="parTransTwo" presStyleCnt="0"/>
      <dgm:spPr/>
    </dgm:pt>
    <dgm:pt modelId="{50164447-4405-425D-898D-B62ADFD2C0D0}" type="pres">
      <dgm:prSet presAssocID="{B65EAA7B-44EF-4237-8204-C4B37610DCC7}" presName="horzTwo" presStyleCnt="0"/>
      <dgm:spPr/>
    </dgm:pt>
    <dgm:pt modelId="{D499519F-4053-4DD8-9C8C-C853C5CF84F5}" type="pres">
      <dgm:prSet presAssocID="{D4F2F78B-5253-4ED4-BFF4-0C9AA1AD28EA}" presName="vertThree" presStyleCnt="0"/>
      <dgm:spPr/>
    </dgm:pt>
    <dgm:pt modelId="{68DAA53C-F6D5-4DE0-92CD-7889ABE13F6B}" type="pres">
      <dgm:prSet presAssocID="{D4F2F78B-5253-4ED4-BFF4-0C9AA1AD28EA}" presName="txThree" presStyleLbl="node3" presStyleIdx="0" presStyleCnt="5">
        <dgm:presLayoutVars>
          <dgm:chPref val="3"/>
        </dgm:presLayoutVars>
      </dgm:prSet>
      <dgm:spPr/>
    </dgm:pt>
    <dgm:pt modelId="{A78008B3-C5B2-4E13-A6BD-1CA73FE19534}" type="pres">
      <dgm:prSet presAssocID="{D4F2F78B-5253-4ED4-BFF4-0C9AA1AD28EA}" presName="horzThree" presStyleCnt="0"/>
      <dgm:spPr/>
    </dgm:pt>
    <dgm:pt modelId="{578A63CB-086A-40B8-9B44-F65093B4D37A}" type="pres">
      <dgm:prSet presAssocID="{1E190AD8-541D-4F26-A0E5-2F2445B349C8}" presName="sibSpaceThree" presStyleCnt="0"/>
      <dgm:spPr/>
    </dgm:pt>
    <dgm:pt modelId="{5DD371ED-E812-437F-9B11-02F7A1C7DFA6}" type="pres">
      <dgm:prSet presAssocID="{3CBD0730-FB31-416F-A163-19D83BCCC3AE}" presName="vertThree" presStyleCnt="0"/>
      <dgm:spPr/>
    </dgm:pt>
    <dgm:pt modelId="{4754E4BF-8224-4032-B40D-5BB5838FF77C}" type="pres">
      <dgm:prSet presAssocID="{3CBD0730-FB31-416F-A163-19D83BCCC3AE}" presName="txThree" presStyleLbl="node3" presStyleIdx="1" presStyleCnt="5">
        <dgm:presLayoutVars>
          <dgm:chPref val="3"/>
        </dgm:presLayoutVars>
      </dgm:prSet>
      <dgm:spPr/>
    </dgm:pt>
    <dgm:pt modelId="{17B5E402-2040-45CC-8510-16DB1278D350}" type="pres">
      <dgm:prSet presAssocID="{3CBD0730-FB31-416F-A163-19D83BCCC3AE}" presName="horzThree" presStyleCnt="0"/>
      <dgm:spPr/>
    </dgm:pt>
    <dgm:pt modelId="{D0038119-F8AB-4BB1-A1ED-08097BF3AA02}" type="pres">
      <dgm:prSet presAssocID="{A6431885-5A8D-4FF2-8EDC-84E13C061F64}" presName="sibSpaceTwo" presStyleCnt="0"/>
      <dgm:spPr/>
    </dgm:pt>
    <dgm:pt modelId="{0D98CF84-D6A1-4F31-B041-0F4A44DD77AB}" type="pres">
      <dgm:prSet presAssocID="{E753252E-1AA7-459D-87CF-111A39302742}" presName="vertTwo" presStyleCnt="0"/>
      <dgm:spPr/>
    </dgm:pt>
    <dgm:pt modelId="{FEEE9DA9-B323-480F-98A8-95219A748581}" type="pres">
      <dgm:prSet presAssocID="{E753252E-1AA7-459D-87CF-111A39302742}" presName="txTwo" presStyleLbl="node2" presStyleIdx="1" presStyleCnt="3">
        <dgm:presLayoutVars>
          <dgm:chPref val="3"/>
        </dgm:presLayoutVars>
      </dgm:prSet>
      <dgm:spPr/>
    </dgm:pt>
    <dgm:pt modelId="{22CCC32C-D300-4EBF-8D44-38D5B5F76BB1}" type="pres">
      <dgm:prSet presAssocID="{E753252E-1AA7-459D-87CF-111A39302742}" presName="parTransTwo" presStyleCnt="0"/>
      <dgm:spPr/>
    </dgm:pt>
    <dgm:pt modelId="{D1A38053-5D07-4A46-A69E-F8D00B594075}" type="pres">
      <dgm:prSet presAssocID="{E753252E-1AA7-459D-87CF-111A39302742}" presName="horzTwo" presStyleCnt="0"/>
      <dgm:spPr/>
    </dgm:pt>
    <dgm:pt modelId="{16239CDA-B203-4650-8380-C07631542944}" type="pres">
      <dgm:prSet presAssocID="{1D91029B-3DD0-40B2-986A-DD9C15712945}" presName="vertThree" presStyleCnt="0"/>
      <dgm:spPr/>
    </dgm:pt>
    <dgm:pt modelId="{69A2C0C0-C638-41D1-826D-C9454DBCE155}" type="pres">
      <dgm:prSet presAssocID="{1D91029B-3DD0-40B2-986A-DD9C15712945}" presName="txThree" presStyleLbl="node3" presStyleIdx="2" presStyleCnt="5" custScaleX="99948">
        <dgm:presLayoutVars>
          <dgm:chPref val="3"/>
        </dgm:presLayoutVars>
      </dgm:prSet>
      <dgm:spPr/>
    </dgm:pt>
    <dgm:pt modelId="{4B56289D-6F3D-4C9D-B4BB-27E1ABEFDD13}" type="pres">
      <dgm:prSet presAssocID="{1D91029B-3DD0-40B2-986A-DD9C15712945}" presName="parTransThree" presStyleCnt="0"/>
      <dgm:spPr/>
    </dgm:pt>
    <dgm:pt modelId="{00F8A6EC-CE83-48E5-8EE4-385E10460764}" type="pres">
      <dgm:prSet presAssocID="{1D91029B-3DD0-40B2-986A-DD9C15712945}" presName="horzThree" presStyleCnt="0"/>
      <dgm:spPr/>
    </dgm:pt>
    <dgm:pt modelId="{74BD6DC7-6231-40EA-B740-1CCE3E281503}" type="pres">
      <dgm:prSet presAssocID="{412A5E82-D70E-4036-9338-DC4DD6104466}" presName="vertFour" presStyleCnt="0">
        <dgm:presLayoutVars>
          <dgm:chPref val="3"/>
        </dgm:presLayoutVars>
      </dgm:prSet>
      <dgm:spPr/>
    </dgm:pt>
    <dgm:pt modelId="{569F05B7-5FE3-4E76-882F-60895E917127}" type="pres">
      <dgm:prSet presAssocID="{412A5E82-D70E-4036-9338-DC4DD6104466}" presName="txFour" presStyleLbl="node4" presStyleIdx="0" presStyleCnt="5">
        <dgm:presLayoutVars>
          <dgm:chPref val="3"/>
        </dgm:presLayoutVars>
      </dgm:prSet>
      <dgm:spPr/>
    </dgm:pt>
    <dgm:pt modelId="{C94E5688-2C7B-47D3-A535-8818DA0502E2}" type="pres">
      <dgm:prSet presAssocID="{412A5E82-D70E-4036-9338-DC4DD6104466}" presName="parTransFour" presStyleCnt="0"/>
      <dgm:spPr/>
    </dgm:pt>
    <dgm:pt modelId="{94BA9C38-24D6-4339-ADBC-319AE3C45358}" type="pres">
      <dgm:prSet presAssocID="{412A5E82-D70E-4036-9338-DC4DD6104466}" presName="horzFour" presStyleCnt="0"/>
      <dgm:spPr/>
    </dgm:pt>
    <dgm:pt modelId="{4200A943-02A1-46EF-9CFC-1269BA708B2A}" type="pres">
      <dgm:prSet presAssocID="{F3F09D75-C27A-4348-B5BB-FE22E9314C48}" presName="vertFour" presStyleCnt="0">
        <dgm:presLayoutVars>
          <dgm:chPref val="3"/>
        </dgm:presLayoutVars>
      </dgm:prSet>
      <dgm:spPr/>
    </dgm:pt>
    <dgm:pt modelId="{CBA13D8D-084D-4DED-991E-D747E3D251EF}" type="pres">
      <dgm:prSet presAssocID="{F3F09D75-C27A-4348-B5BB-FE22E9314C48}" presName="txFour" presStyleLbl="node4" presStyleIdx="1" presStyleCnt="5">
        <dgm:presLayoutVars>
          <dgm:chPref val="3"/>
        </dgm:presLayoutVars>
      </dgm:prSet>
      <dgm:spPr/>
    </dgm:pt>
    <dgm:pt modelId="{7DC37367-C76C-49CE-AD93-D80B6D52E041}" type="pres">
      <dgm:prSet presAssocID="{F3F09D75-C27A-4348-B5BB-FE22E9314C48}" presName="horzFour" presStyleCnt="0"/>
      <dgm:spPr/>
    </dgm:pt>
    <dgm:pt modelId="{BA046BEE-86AC-4D00-8923-CA90EC5A8B66}" type="pres">
      <dgm:prSet presAssocID="{06D9BFCA-F00C-4FAC-8C3F-DE719DD801B0}" presName="sibSpaceFour" presStyleCnt="0"/>
      <dgm:spPr/>
    </dgm:pt>
    <dgm:pt modelId="{11BCD639-AA92-4E5B-B081-A9B776290E1F}" type="pres">
      <dgm:prSet presAssocID="{6B2F9142-E77A-47E6-8F9C-11A873E19A8C}" presName="vertFour" presStyleCnt="0">
        <dgm:presLayoutVars>
          <dgm:chPref val="3"/>
        </dgm:presLayoutVars>
      </dgm:prSet>
      <dgm:spPr/>
    </dgm:pt>
    <dgm:pt modelId="{14745DD5-B2A8-4C60-8D7F-9E372AC8D2FC}" type="pres">
      <dgm:prSet presAssocID="{6B2F9142-E77A-47E6-8F9C-11A873E19A8C}" presName="txFour" presStyleLbl="node4" presStyleIdx="2" presStyleCnt="5">
        <dgm:presLayoutVars>
          <dgm:chPref val="3"/>
        </dgm:presLayoutVars>
      </dgm:prSet>
      <dgm:spPr/>
    </dgm:pt>
    <dgm:pt modelId="{A57F0EC5-9129-4C82-87E7-3F9AFDE7FACF}" type="pres">
      <dgm:prSet presAssocID="{6B2F9142-E77A-47E6-8F9C-11A873E19A8C}" presName="horzFour" presStyleCnt="0"/>
      <dgm:spPr/>
    </dgm:pt>
    <dgm:pt modelId="{9A3DC4AA-C153-4B47-BCA8-F6E20F8E6710}" type="pres">
      <dgm:prSet presAssocID="{54C27AAD-87DC-42CF-942E-E6D297103B6A}" presName="sibSpaceFour" presStyleCnt="0"/>
      <dgm:spPr/>
    </dgm:pt>
    <dgm:pt modelId="{2233BF14-63B1-49C8-B766-762BB1BFBF9D}" type="pres">
      <dgm:prSet presAssocID="{E787082D-5B82-4E76-BEB7-DA9DB2F6CD21}" presName="vertFour" presStyleCnt="0">
        <dgm:presLayoutVars>
          <dgm:chPref val="3"/>
        </dgm:presLayoutVars>
      </dgm:prSet>
      <dgm:spPr/>
    </dgm:pt>
    <dgm:pt modelId="{3DBDB865-37A9-4077-8637-B0CEB33EC6FF}" type="pres">
      <dgm:prSet presAssocID="{E787082D-5B82-4E76-BEB7-DA9DB2F6CD21}" presName="txFour" presStyleLbl="node4" presStyleIdx="3" presStyleCnt="5">
        <dgm:presLayoutVars>
          <dgm:chPref val="3"/>
        </dgm:presLayoutVars>
      </dgm:prSet>
      <dgm:spPr/>
    </dgm:pt>
    <dgm:pt modelId="{9E23D90B-26E3-48AC-9047-9EA7C4C650EC}" type="pres">
      <dgm:prSet presAssocID="{E787082D-5B82-4E76-BEB7-DA9DB2F6CD21}" presName="horzFour" presStyleCnt="0"/>
      <dgm:spPr/>
    </dgm:pt>
    <dgm:pt modelId="{D59240FB-8D7B-4426-8735-7565CCD1EB4D}" type="pres">
      <dgm:prSet presAssocID="{B99A4358-0CA7-4104-8058-3296ECB2EA5F}" presName="sibSpaceThree" presStyleCnt="0"/>
      <dgm:spPr/>
    </dgm:pt>
    <dgm:pt modelId="{5DA406A2-6528-4557-92F5-97945301D1ED}" type="pres">
      <dgm:prSet presAssocID="{CA484226-443B-47E7-87A8-4F6F3F70A7A2}" presName="vertThree" presStyleCnt="0"/>
      <dgm:spPr/>
    </dgm:pt>
    <dgm:pt modelId="{19F17C24-A58C-493F-A898-871680F6146C}" type="pres">
      <dgm:prSet presAssocID="{CA484226-443B-47E7-87A8-4F6F3F70A7A2}" presName="txThree" presStyleLbl="node3" presStyleIdx="3" presStyleCnt="5" custScaleX="127571" custLinFactNeighborX="-2534" custLinFactNeighborY="10463">
        <dgm:presLayoutVars>
          <dgm:chPref val="3"/>
        </dgm:presLayoutVars>
      </dgm:prSet>
      <dgm:spPr/>
    </dgm:pt>
    <dgm:pt modelId="{515C84F7-D216-44BE-95CE-7F899EDCDEEB}" type="pres">
      <dgm:prSet presAssocID="{CA484226-443B-47E7-87A8-4F6F3F70A7A2}" presName="parTransThree" presStyleCnt="0"/>
      <dgm:spPr/>
    </dgm:pt>
    <dgm:pt modelId="{55C8144D-980D-4C20-9F35-8AE784323D29}" type="pres">
      <dgm:prSet presAssocID="{CA484226-443B-47E7-87A8-4F6F3F70A7A2}" presName="horzThree" presStyleCnt="0"/>
      <dgm:spPr/>
    </dgm:pt>
    <dgm:pt modelId="{FA95BC77-49F8-4582-8E33-5DF9F4D39736}" type="pres">
      <dgm:prSet presAssocID="{4CDF4818-B4B3-4C2D-A9BE-F3FAA9D3B7FA}" presName="vertFour" presStyleCnt="0">
        <dgm:presLayoutVars>
          <dgm:chPref val="3"/>
        </dgm:presLayoutVars>
      </dgm:prSet>
      <dgm:spPr/>
    </dgm:pt>
    <dgm:pt modelId="{DC9C2314-6359-4F8E-9ECF-1BF598447130}" type="pres">
      <dgm:prSet presAssocID="{4CDF4818-B4B3-4C2D-A9BE-F3FAA9D3B7FA}" presName="txFour" presStyleLbl="node4" presStyleIdx="4" presStyleCnt="5" custLinFactNeighborX="2939" custLinFactNeighborY="-3566">
        <dgm:presLayoutVars>
          <dgm:chPref val="3"/>
        </dgm:presLayoutVars>
      </dgm:prSet>
      <dgm:spPr/>
    </dgm:pt>
    <dgm:pt modelId="{336524B0-219E-4196-836A-AA9E14325D68}" type="pres">
      <dgm:prSet presAssocID="{4CDF4818-B4B3-4C2D-A9BE-F3FAA9D3B7FA}" presName="horzFour" presStyleCnt="0"/>
      <dgm:spPr/>
    </dgm:pt>
    <dgm:pt modelId="{ADA9CD7D-CDCB-4750-93BF-1CA30B8AFE87}" type="pres">
      <dgm:prSet presAssocID="{2DCD8D87-08DE-4057-B25B-167D42FDBA53}" presName="sibSpaceTwo" presStyleCnt="0"/>
      <dgm:spPr/>
    </dgm:pt>
    <dgm:pt modelId="{5630F4C5-9616-49F9-B72A-3405EEAEE19C}" type="pres">
      <dgm:prSet presAssocID="{4B67ECCB-28A4-4830-8F29-7E3058A99060}" presName="vertTwo" presStyleCnt="0"/>
      <dgm:spPr/>
    </dgm:pt>
    <dgm:pt modelId="{FF00D3EA-7A50-4FC1-AC5F-D3212B0DCEB5}" type="pres">
      <dgm:prSet presAssocID="{4B67ECCB-28A4-4830-8F29-7E3058A99060}" presName="txTwo" presStyleLbl="node2" presStyleIdx="2" presStyleCnt="3">
        <dgm:presLayoutVars>
          <dgm:chPref val="3"/>
        </dgm:presLayoutVars>
      </dgm:prSet>
      <dgm:spPr/>
    </dgm:pt>
    <dgm:pt modelId="{4D962D39-C4E4-4DD5-A16A-22E50E29EE72}" type="pres">
      <dgm:prSet presAssocID="{4B67ECCB-28A4-4830-8F29-7E3058A99060}" presName="parTransTwo" presStyleCnt="0"/>
      <dgm:spPr/>
    </dgm:pt>
    <dgm:pt modelId="{07B1FE0F-B7BF-423A-BCC5-7A845E372277}" type="pres">
      <dgm:prSet presAssocID="{4B67ECCB-28A4-4830-8F29-7E3058A99060}" presName="horzTwo" presStyleCnt="0"/>
      <dgm:spPr/>
    </dgm:pt>
    <dgm:pt modelId="{E7827C4E-92F4-4F6B-B43D-1ADB82AF8689}" type="pres">
      <dgm:prSet presAssocID="{6C29BE36-E1B7-48A5-A5BC-A2DC45F13A64}" presName="vertThree" presStyleCnt="0"/>
      <dgm:spPr/>
    </dgm:pt>
    <dgm:pt modelId="{E777015F-73B1-4FB6-BD8F-FB3C8A77CF90}" type="pres">
      <dgm:prSet presAssocID="{6C29BE36-E1B7-48A5-A5BC-A2DC45F13A64}" presName="txThree" presStyleLbl="node3" presStyleIdx="4" presStyleCnt="5">
        <dgm:presLayoutVars>
          <dgm:chPref val="3"/>
        </dgm:presLayoutVars>
      </dgm:prSet>
      <dgm:spPr/>
    </dgm:pt>
    <dgm:pt modelId="{37A8E014-6653-458E-8584-71560FC8C5C7}" type="pres">
      <dgm:prSet presAssocID="{6C29BE36-E1B7-48A5-A5BC-A2DC45F13A64}" presName="horzThree" presStyleCnt="0"/>
      <dgm:spPr/>
    </dgm:pt>
  </dgm:ptLst>
  <dgm:cxnLst>
    <dgm:cxn modelId="{E27C1607-1F5B-4EE5-A45A-75B2553C502A}" srcId="{9BC4E7FD-B2F5-4730-B08D-D1D0E6D54354}" destId="{4B67ECCB-28A4-4830-8F29-7E3058A99060}" srcOrd="2" destOrd="0" parTransId="{0B23BD19-4EC6-41BF-9BF1-8B0B2A6ED34B}" sibTransId="{671A4C6D-3140-4E83-9254-AFD3A3014680}"/>
    <dgm:cxn modelId="{D9A9230D-6BFC-42AC-8C76-C8448429A534}" srcId="{E753252E-1AA7-459D-87CF-111A39302742}" destId="{CA484226-443B-47E7-87A8-4F6F3F70A7A2}" srcOrd="1" destOrd="0" parTransId="{D209D264-87AA-4161-8AF1-D7B769EA2C66}" sibTransId="{538CAAA1-8438-41C4-AB2B-551D3E9F6AF9}"/>
    <dgm:cxn modelId="{68611D24-00A6-4497-A183-067F14D5F74F}" srcId="{B65EAA7B-44EF-4237-8204-C4B37610DCC7}" destId="{3CBD0730-FB31-416F-A163-19D83BCCC3AE}" srcOrd="1" destOrd="0" parTransId="{1EC993D1-B1E7-403D-B964-9180584DFD02}" sibTransId="{1284EC44-81F8-4A34-A454-8DC1D436D459}"/>
    <dgm:cxn modelId="{7F9BA227-706B-4DD0-B62D-78317B53EAF5}" srcId="{9BC4E7FD-B2F5-4730-B08D-D1D0E6D54354}" destId="{E753252E-1AA7-459D-87CF-111A39302742}" srcOrd="1" destOrd="0" parTransId="{73E48899-08CB-4032-8A8E-55D942C214DE}" sibTransId="{2DCD8D87-08DE-4057-B25B-167D42FDBA53}"/>
    <dgm:cxn modelId="{8C962F28-78DE-4157-B46F-E016A2EB98AC}" type="presOf" srcId="{F3F09D75-C27A-4348-B5BB-FE22E9314C48}" destId="{CBA13D8D-084D-4DED-991E-D747E3D251EF}" srcOrd="0" destOrd="0" presId="urn:microsoft.com/office/officeart/2005/8/layout/hierarchy4"/>
    <dgm:cxn modelId="{EC40475F-2473-43D9-9D8E-09D0FBF9F9BA}" type="presOf" srcId="{B65EAA7B-44EF-4237-8204-C4B37610DCC7}" destId="{F32A0624-3C9A-4CBE-9730-A284A0F4C7CB}" srcOrd="0" destOrd="0" presId="urn:microsoft.com/office/officeart/2005/8/layout/hierarchy4"/>
    <dgm:cxn modelId="{4D6EF060-C2B5-44B0-9918-A7788BF14ABE}" srcId="{7E7234AD-1970-43E3-8A95-9E356D425658}" destId="{9BC4E7FD-B2F5-4730-B08D-D1D0E6D54354}" srcOrd="0" destOrd="0" parTransId="{F4B7AC4E-8A0F-44D0-BC1B-0E0BD510B0AB}" sibTransId="{7C242910-7124-4FD0-82E5-995C7BED7181}"/>
    <dgm:cxn modelId="{B3AA1742-C8E9-429E-940A-FD8E500F2DE9}" type="presOf" srcId="{3CBD0730-FB31-416F-A163-19D83BCCC3AE}" destId="{4754E4BF-8224-4032-B40D-5BB5838FF77C}" srcOrd="0" destOrd="0" presId="urn:microsoft.com/office/officeart/2005/8/layout/hierarchy4"/>
    <dgm:cxn modelId="{78EC9A4B-5787-4C33-8998-FCE913FA28CB}" type="presOf" srcId="{CA484226-443B-47E7-87A8-4F6F3F70A7A2}" destId="{19F17C24-A58C-493F-A898-871680F6146C}" srcOrd="0" destOrd="0" presId="urn:microsoft.com/office/officeart/2005/8/layout/hierarchy4"/>
    <dgm:cxn modelId="{81DD5D4E-5BC3-44D3-A2AF-1427CAE0073B}" type="presOf" srcId="{412A5E82-D70E-4036-9338-DC4DD6104466}" destId="{569F05B7-5FE3-4E76-882F-60895E917127}" srcOrd="0" destOrd="0" presId="urn:microsoft.com/office/officeart/2005/8/layout/hierarchy4"/>
    <dgm:cxn modelId="{6BDF0850-ED73-427E-90C2-DCC426267B52}" type="presOf" srcId="{6C29BE36-E1B7-48A5-A5BC-A2DC45F13A64}" destId="{E777015F-73B1-4FB6-BD8F-FB3C8A77CF90}" srcOrd="0" destOrd="0" presId="urn:microsoft.com/office/officeart/2005/8/layout/hierarchy4"/>
    <dgm:cxn modelId="{685A047D-51E7-44AA-B4AA-C45CAABFF127}" type="presOf" srcId="{E753252E-1AA7-459D-87CF-111A39302742}" destId="{FEEE9DA9-B323-480F-98A8-95219A748581}" srcOrd="0" destOrd="0" presId="urn:microsoft.com/office/officeart/2005/8/layout/hierarchy4"/>
    <dgm:cxn modelId="{076E3D85-186A-4B07-B964-611D951BC3C1}" type="presOf" srcId="{D4F2F78B-5253-4ED4-BFF4-0C9AA1AD28EA}" destId="{68DAA53C-F6D5-4DE0-92CD-7889ABE13F6B}" srcOrd="0" destOrd="0" presId="urn:microsoft.com/office/officeart/2005/8/layout/hierarchy4"/>
    <dgm:cxn modelId="{2B391A88-A375-4278-A892-FD5FC3D01C12}" srcId="{412A5E82-D70E-4036-9338-DC4DD6104466}" destId="{F3F09D75-C27A-4348-B5BB-FE22E9314C48}" srcOrd="0" destOrd="0" parTransId="{7ED20ACE-3ADF-41FB-B3B6-9F4A9720E784}" sibTransId="{06D9BFCA-F00C-4FAC-8C3F-DE719DD801B0}"/>
    <dgm:cxn modelId="{1B1F44AE-2E6D-4416-A4F4-810CD2CD177D}" srcId="{1D91029B-3DD0-40B2-986A-DD9C15712945}" destId="{E787082D-5B82-4E76-BEB7-DA9DB2F6CD21}" srcOrd="1" destOrd="0" parTransId="{8A6DE6B5-96A7-4AF5-87E8-230471312D34}" sibTransId="{F999166D-294B-4C23-AF9B-A136CC7B0F65}"/>
    <dgm:cxn modelId="{B6A846B3-CDBD-4DC7-A147-008A7275415E}" type="presOf" srcId="{4CDF4818-B4B3-4C2D-A9BE-F3FAA9D3B7FA}" destId="{DC9C2314-6359-4F8E-9ECF-1BF598447130}" srcOrd="0" destOrd="0" presId="urn:microsoft.com/office/officeart/2005/8/layout/hierarchy4"/>
    <dgm:cxn modelId="{BD9E46B4-5E16-4449-A02F-5758B160DC4C}" srcId="{9BC4E7FD-B2F5-4730-B08D-D1D0E6D54354}" destId="{B65EAA7B-44EF-4237-8204-C4B37610DCC7}" srcOrd="0" destOrd="0" parTransId="{0B3030C8-3149-4357-BE75-D8E5729AD0FA}" sibTransId="{A6431885-5A8D-4FF2-8EDC-84E13C061F64}"/>
    <dgm:cxn modelId="{16420CBA-012A-4080-91E6-7D74C3B5763A}" type="presOf" srcId="{7E7234AD-1970-43E3-8A95-9E356D425658}" destId="{80CB06B0-1FB4-4263-9C0C-F00DCFDCE5E0}" srcOrd="0" destOrd="0" presId="urn:microsoft.com/office/officeart/2005/8/layout/hierarchy4"/>
    <dgm:cxn modelId="{70D0E3BD-F738-456A-8FB3-DB06E41CC2DE}" srcId="{412A5E82-D70E-4036-9338-DC4DD6104466}" destId="{6B2F9142-E77A-47E6-8F9C-11A873E19A8C}" srcOrd="1" destOrd="0" parTransId="{E4DE7F3A-E044-404F-9732-722D203F01A7}" sibTransId="{B5F46663-B316-40C3-B8D7-6784B6B12F74}"/>
    <dgm:cxn modelId="{7FA893BF-0C81-4690-B4AA-C2E4897DA422}" srcId="{4B67ECCB-28A4-4830-8F29-7E3058A99060}" destId="{6C29BE36-E1B7-48A5-A5BC-A2DC45F13A64}" srcOrd="0" destOrd="0" parTransId="{6F43B48A-1FD8-4370-B999-FAC4B959E665}" sibTransId="{DB7F79CE-AC41-485F-9A73-774A99CB9AF5}"/>
    <dgm:cxn modelId="{E63E08C2-CAC4-4E1E-845E-36BA755E192D}" type="presOf" srcId="{6B2F9142-E77A-47E6-8F9C-11A873E19A8C}" destId="{14745DD5-B2A8-4C60-8D7F-9E372AC8D2FC}" srcOrd="0" destOrd="0" presId="urn:microsoft.com/office/officeart/2005/8/layout/hierarchy4"/>
    <dgm:cxn modelId="{0203BFC2-10AC-4FFD-938D-A4DCCD3E50E1}" srcId="{E753252E-1AA7-459D-87CF-111A39302742}" destId="{1D91029B-3DD0-40B2-986A-DD9C15712945}" srcOrd="0" destOrd="0" parTransId="{17AEEC3E-700E-4960-8A2C-B42361517547}" sibTransId="{B99A4358-0CA7-4104-8058-3296ECB2EA5F}"/>
    <dgm:cxn modelId="{FA2316C4-2A9E-476F-8688-9D3E283F4C17}" type="presOf" srcId="{E787082D-5B82-4E76-BEB7-DA9DB2F6CD21}" destId="{3DBDB865-37A9-4077-8637-B0CEB33EC6FF}" srcOrd="0" destOrd="0" presId="urn:microsoft.com/office/officeart/2005/8/layout/hierarchy4"/>
    <dgm:cxn modelId="{B97636C5-2203-40FD-BF2D-A6E6A4899D99}" srcId="{B65EAA7B-44EF-4237-8204-C4B37610DCC7}" destId="{D4F2F78B-5253-4ED4-BFF4-0C9AA1AD28EA}" srcOrd="0" destOrd="0" parTransId="{CA29E737-774C-48CF-87DB-509BDA51AE8B}" sibTransId="{1E190AD8-541D-4F26-A0E5-2F2445B349C8}"/>
    <dgm:cxn modelId="{EA846ED1-3C98-4CBF-90F6-59E3A759A83B}" type="presOf" srcId="{4B67ECCB-28A4-4830-8F29-7E3058A99060}" destId="{FF00D3EA-7A50-4FC1-AC5F-D3212B0DCEB5}" srcOrd="0" destOrd="0" presId="urn:microsoft.com/office/officeart/2005/8/layout/hierarchy4"/>
    <dgm:cxn modelId="{7EA8FED2-0566-4E35-BA8F-6987EB003EAB}" srcId="{CA484226-443B-47E7-87A8-4F6F3F70A7A2}" destId="{4CDF4818-B4B3-4C2D-A9BE-F3FAA9D3B7FA}" srcOrd="0" destOrd="0" parTransId="{32C7DAF7-45B8-48A2-B674-195EFC26DE33}" sibTransId="{FDA12C17-C8EE-4BAD-85C8-0338A0495E20}"/>
    <dgm:cxn modelId="{5A8A2AD5-401C-4738-AB2F-E554A85B1269}" srcId="{1D91029B-3DD0-40B2-986A-DD9C15712945}" destId="{412A5E82-D70E-4036-9338-DC4DD6104466}" srcOrd="0" destOrd="0" parTransId="{952AB1B3-6624-4983-996C-826216E743F8}" sibTransId="{54C27AAD-87DC-42CF-942E-E6D297103B6A}"/>
    <dgm:cxn modelId="{C5CCCDE6-C3C2-4764-A162-EA26DE029682}" type="presOf" srcId="{9BC4E7FD-B2F5-4730-B08D-D1D0E6D54354}" destId="{C9792FB9-E851-4F7F-9017-11AC54096DFF}" srcOrd="0" destOrd="0" presId="urn:microsoft.com/office/officeart/2005/8/layout/hierarchy4"/>
    <dgm:cxn modelId="{9B51C1EF-04B1-45FA-9448-3895A9923209}" type="presOf" srcId="{1D91029B-3DD0-40B2-986A-DD9C15712945}" destId="{69A2C0C0-C638-41D1-826D-C9454DBCE155}" srcOrd="0" destOrd="0" presId="urn:microsoft.com/office/officeart/2005/8/layout/hierarchy4"/>
    <dgm:cxn modelId="{1D256384-81E1-4069-A5A6-7B6EF025002A}" type="presParOf" srcId="{80CB06B0-1FB4-4263-9C0C-F00DCFDCE5E0}" destId="{89E5BA2E-A982-427E-857D-7DA650B77245}" srcOrd="0" destOrd="0" presId="urn:microsoft.com/office/officeart/2005/8/layout/hierarchy4"/>
    <dgm:cxn modelId="{E4BDFAE2-2E47-4FEC-94EE-E036A7528703}" type="presParOf" srcId="{89E5BA2E-A982-427E-857D-7DA650B77245}" destId="{C9792FB9-E851-4F7F-9017-11AC54096DFF}" srcOrd="0" destOrd="0" presId="urn:microsoft.com/office/officeart/2005/8/layout/hierarchy4"/>
    <dgm:cxn modelId="{F6A1091A-9615-44A1-AFE6-185E4592CC73}" type="presParOf" srcId="{89E5BA2E-A982-427E-857D-7DA650B77245}" destId="{F9320617-F85E-40EB-BFA5-81AF5E8316BB}" srcOrd="1" destOrd="0" presId="urn:microsoft.com/office/officeart/2005/8/layout/hierarchy4"/>
    <dgm:cxn modelId="{09A21C82-7ABC-4FE1-9256-6C97F161C315}" type="presParOf" srcId="{89E5BA2E-A982-427E-857D-7DA650B77245}" destId="{F242FC9C-D913-4AD4-BD1D-538225EBA355}" srcOrd="2" destOrd="0" presId="urn:microsoft.com/office/officeart/2005/8/layout/hierarchy4"/>
    <dgm:cxn modelId="{A7B42543-063C-4CA8-9081-4D89E659EBEB}" type="presParOf" srcId="{F242FC9C-D913-4AD4-BD1D-538225EBA355}" destId="{1CEA4EDC-7E9B-44FF-A373-999F0A933EC2}" srcOrd="0" destOrd="0" presId="urn:microsoft.com/office/officeart/2005/8/layout/hierarchy4"/>
    <dgm:cxn modelId="{CD4A4305-C095-4A15-8295-3C0669597DC3}" type="presParOf" srcId="{1CEA4EDC-7E9B-44FF-A373-999F0A933EC2}" destId="{F32A0624-3C9A-4CBE-9730-A284A0F4C7CB}" srcOrd="0" destOrd="0" presId="urn:microsoft.com/office/officeart/2005/8/layout/hierarchy4"/>
    <dgm:cxn modelId="{984B36A4-5806-4071-868C-A5063EA80D7D}" type="presParOf" srcId="{1CEA4EDC-7E9B-44FF-A373-999F0A933EC2}" destId="{91A2F0B6-575D-4A7E-931E-593F885E9690}" srcOrd="1" destOrd="0" presId="urn:microsoft.com/office/officeart/2005/8/layout/hierarchy4"/>
    <dgm:cxn modelId="{ADE39426-71C4-479D-8ED4-19DF55EAFDF5}" type="presParOf" srcId="{1CEA4EDC-7E9B-44FF-A373-999F0A933EC2}" destId="{50164447-4405-425D-898D-B62ADFD2C0D0}" srcOrd="2" destOrd="0" presId="urn:microsoft.com/office/officeart/2005/8/layout/hierarchy4"/>
    <dgm:cxn modelId="{21547A7E-EA35-44A1-BFA8-B5D09A948E8C}" type="presParOf" srcId="{50164447-4405-425D-898D-B62ADFD2C0D0}" destId="{D499519F-4053-4DD8-9C8C-C853C5CF84F5}" srcOrd="0" destOrd="0" presId="urn:microsoft.com/office/officeart/2005/8/layout/hierarchy4"/>
    <dgm:cxn modelId="{08B92F3A-E2A9-49F2-A98A-8D33084C50CD}" type="presParOf" srcId="{D499519F-4053-4DD8-9C8C-C853C5CF84F5}" destId="{68DAA53C-F6D5-4DE0-92CD-7889ABE13F6B}" srcOrd="0" destOrd="0" presId="urn:microsoft.com/office/officeart/2005/8/layout/hierarchy4"/>
    <dgm:cxn modelId="{A3C610CE-0130-4DE6-9AAA-300D00BD8C65}" type="presParOf" srcId="{D499519F-4053-4DD8-9C8C-C853C5CF84F5}" destId="{A78008B3-C5B2-4E13-A6BD-1CA73FE19534}" srcOrd="1" destOrd="0" presId="urn:microsoft.com/office/officeart/2005/8/layout/hierarchy4"/>
    <dgm:cxn modelId="{E54E3695-E1E9-4BCF-A274-EFB1BF1BF477}" type="presParOf" srcId="{50164447-4405-425D-898D-B62ADFD2C0D0}" destId="{578A63CB-086A-40B8-9B44-F65093B4D37A}" srcOrd="1" destOrd="0" presId="urn:microsoft.com/office/officeart/2005/8/layout/hierarchy4"/>
    <dgm:cxn modelId="{85EB534F-2B8E-45C7-A379-8D0B28BAB588}" type="presParOf" srcId="{50164447-4405-425D-898D-B62ADFD2C0D0}" destId="{5DD371ED-E812-437F-9B11-02F7A1C7DFA6}" srcOrd="2" destOrd="0" presId="urn:microsoft.com/office/officeart/2005/8/layout/hierarchy4"/>
    <dgm:cxn modelId="{832AE1DF-0C1D-4DA3-B214-21C05DD892E9}" type="presParOf" srcId="{5DD371ED-E812-437F-9B11-02F7A1C7DFA6}" destId="{4754E4BF-8224-4032-B40D-5BB5838FF77C}" srcOrd="0" destOrd="0" presId="urn:microsoft.com/office/officeart/2005/8/layout/hierarchy4"/>
    <dgm:cxn modelId="{46EEFEE6-510E-4476-81A6-2EF2504B103F}" type="presParOf" srcId="{5DD371ED-E812-437F-9B11-02F7A1C7DFA6}" destId="{17B5E402-2040-45CC-8510-16DB1278D350}" srcOrd="1" destOrd="0" presId="urn:microsoft.com/office/officeart/2005/8/layout/hierarchy4"/>
    <dgm:cxn modelId="{2550567C-443C-4918-8143-2BBF4762E806}" type="presParOf" srcId="{F242FC9C-D913-4AD4-BD1D-538225EBA355}" destId="{D0038119-F8AB-4BB1-A1ED-08097BF3AA02}" srcOrd="1" destOrd="0" presId="urn:microsoft.com/office/officeart/2005/8/layout/hierarchy4"/>
    <dgm:cxn modelId="{3A376839-654E-4830-AE7F-47548220BBB3}" type="presParOf" srcId="{F242FC9C-D913-4AD4-BD1D-538225EBA355}" destId="{0D98CF84-D6A1-4F31-B041-0F4A44DD77AB}" srcOrd="2" destOrd="0" presId="urn:microsoft.com/office/officeart/2005/8/layout/hierarchy4"/>
    <dgm:cxn modelId="{C251CB60-822A-4FB4-A425-55E4255CDB05}" type="presParOf" srcId="{0D98CF84-D6A1-4F31-B041-0F4A44DD77AB}" destId="{FEEE9DA9-B323-480F-98A8-95219A748581}" srcOrd="0" destOrd="0" presId="urn:microsoft.com/office/officeart/2005/8/layout/hierarchy4"/>
    <dgm:cxn modelId="{01B9EDB8-0B0F-4E14-B2E3-E6DC9658DB58}" type="presParOf" srcId="{0D98CF84-D6A1-4F31-B041-0F4A44DD77AB}" destId="{22CCC32C-D300-4EBF-8D44-38D5B5F76BB1}" srcOrd="1" destOrd="0" presId="urn:microsoft.com/office/officeart/2005/8/layout/hierarchy4"/>
    <dgm:cxn modelId="{62167276-F614-43C9-B0E6-BF0CFA632CA7}" type="presParOf" srcId="{0D98CF84-D6A1-4F31-B041-0F4A44DD77AB}" destId="{D1A38053-5D07-4A46-A69E-F8D00B594075}" srcOrd="2" destOrd="0" presId="urn:microsoft.com/office/officeart/2005/8/layout/hierarchy4"/>
    <dgm:cxn modelId="{ADE53BEB-388B-4553-9495-542632E21F6A}" type="presParOf" srcId="{D1A38053-5D07-4A46-A69E-F8D00B594075}" destId="{16239CDA-B203-4650-8380-C07631542944}" srcOrd="0" destOrd="0" presId="urn:microsoft.com/office/officeart/2005/8/layout/hierarchy4"/>
    <dgm:cxn modelId="{44E42203-4999-4FAD-BDEC-FE52AFD70167}" type="presParOf" srcId="{16239CDA-B203-4650-8380-C07631542944}" destId="{69A2C0C0-C638-41D1-826D-C9454DBCE155}" srcOrd="0" destOrd="0" presId="urn:microsoft.com/office/officeart/2005/8/layout/hierarchy4"/>
    <dgm:cxn modelId="{011CC771-46A3-4FAD-93F1-6AB2E07AA6A7}" type="presParOf" srcId="{16239CDA-B203-4650-8380-C07631542944}" destId="{4B56289D-6F3D-4C9D-B4BB-27E1ABEFDD13}" srcOrd="1" destOrd="0" presId="urn:microsoft.com/office/officeart/2005/8/layout/hierarchy4"/>
    <dgm:cxn modelId="{2659C657-46BF-4B43-A751-8E22D7A2243C}" type="presParOf" srcId="{16239CDA-B203-4650-8380-C07631542944}" destId="{00F8A6EC-CE83-48E5-8EE4-385E10460764}" srcOrd="2" destOrd="0" presId="urn:microsoft.com/office/officeart/2005/8/layout/hierarchy4"/>
    <dgm:cxn modelId="{708AD575-6F8B-437F-958C-143D47859003}" type="presParOf" srcId="{00F8A6EC-CE83-48E5-8EE4-385E10460764}" destId="{74BD6DC7-6231-40EA-B740-1CCE3E281503}" srcOrd="0" destOrd="0" presId="urn:microsoft.com/office/officeart/2005/8/layout/hierarchy4"/>
    <dgm:cxn modelId="{0D3BF006-6BD4-46E3-9244-2364B090FBE4}" type="presParOf" srcId="{74BD6DC7-6231-40EA-B740-1CCE3E281503}" destId="{569F05B7-5FE3-4E76-882F-60895E917127}" srcOrd="0" destOrd="0" presId="urn:microsoft.com/office/officeart/2005/8/layout/hierarchy4"/>
    <dgm:cxn modelId="{C96E0FA0-E6C8-4A87-A8C6-823C509C9AB3}" type="presParOf" srcId="{74BD6DC7-6231-40EA-B740-1CCE3E281503}" destId="{C94E5688-2C7B-47D3-A535-8818DA0502E2}" srcOrd="1" destOrd="0" presId="urn:microsoft.com/office/officeart/2005/8/layout/hierarchy4"/>
    <dgm:cxn modelId="{D2E69CDC-770C-4317-89F7-2111501B68B6}" type="presParOf" srcId="{74BD6DC7-6231-40EA-B740-1CCE3E281503}" destId="{94BA9C38-24D6-4339-ADBC-319AE3C45358}" srcOrd="2" destOrd="0" presId="urn:microsoft.com/office/officeart/2005/8/layout/hierarchy4"/>
    <dgm:cxn modelId="{0E12BA6D-39D1-4179-AD4B-692292BECB05}" type="presParOf" srcId="{94BA9C38-24D6-4339-ADBC-319AE3C45358}" destId="{4200A943-02A1-46EF-9CFC-1269BA708B2A}" srcOrd="0" destOrd="0" presId="urn:microsoft.com/office/officeart/2005/8/layout/hierarchy4"/>
    <dgm:cxn modelId="{741B0D30-95BD-431E-A637-806D33BFA378}" type="presParOf" srcId="{4200A943-02A1-46EF-9CFC-1269BA708B2A}" destId="{CBA13D8D-084D-4DED-991E-D747E3D251EF}" srcOrd="0" destOrd="0" presId="urn:microsoft.com/office/officeart/2005/8/layout/hierarchy4"/>
    <dgm:cxn modelId="{42464875-AD71-4FC0-8DE8-210F6C57AE3D}" type="presParOf" srcId="{4200A943-02A1-46EF-9CFC-1269BA708B2A}" destId="{7DC37367-C76C-49CE-AD93-D80B6D52E041}" srcOrd="1" destOrd="0" presId="urn:microsoft.com/office/officeart/2005/8/layout/hierarchy4"/>
    <dgm:cxn modelId="{7E859953-BF5F-4AD6-BCEA-826B26D7C573}" type="presParOf" srcId="{94BA9C38-24D6-4339-ADBC-319AE3C45358}" destId="{BA046BEE-86AC-4D00-8923-CA90EC5A8B66}" srcOrd="1" destOrd="0" presId="urn:microsoft.com/office/officeart/2005/8/layout/hierarchy4"/>
    <dgm:cxn modelId="{BC15CFF1-A3DA-442D-BE7B-34F1EED83F62}" type="presParOf" srcId="{94BA9C38-24D6-4339-ADBC-319AE3C45358}" destId="{11BCD639-AA92-4E5B-B081-A9B776290E1F}" srcOrd="2" destOrd="0" presId="urn:microsoft.com/office/officeart/2005/8/layout/hierarchy4"/>
    <dgm:cxn modelId="{8867F6BE-64D5-47C5-897F-C491794EEBD1}" type="presParOf" srcId="{11BCD639-AA92-4E5B-B081-A9B776290E1F}" destId="{14745DD5-B2A8-4C60-8D7F-9E372AC8D2FC}" srcOrd="0" destOrd="0" presId="urn:microsoft.com/office/officeart/2005/8/layout/hierarchy4"/>
    <dgm:cxn modelId="{7597F23E-253C-4913-83DC-3515A9CB23F1}" type="presParOf" srcId="{11BCD639-AA92-4E5B-B081-A9B776290E1F}" destId="{A57F0EC5-9129-4C82-87E7-3F9AFDE7FACF}" srcOrd="1" destOrd="0" presId="urn:microsoft.com/office/officeart/2005/8/layout/hierarchy4"/>
    <dgm:cxn modelId="{DD9D3082-BEBA-4B0D-8DF8-7B0A2125A380}" type="presParOf" srcId="{00F8A6EC-CE83-48E5-8EE4-385E10460764}" destId="{9A3DC4AA-C153-4B47-BCA8-F6E20F8E6710}" srcOrd="1" destOrd="0" presId="urn:microsoft.com/office/officeart/2005/8/layout/hierarchy4"/>
    <dgm:cxn modelId="{6B96A18F-6860-4CAF-8AEE-0B3A92C578F1}" type="presParOf" srcId="{00F8A6EC-CE83-48E5-8EE4-385E10460764}" destId="{2233BF14-63B1-49C8-B766-762BB1BFBF9D}" srcOrd="2" destOrd="0" presId="urn:microsoft.com/office/officeart/2005/8/layout/hierarchy4"/>
    <dgm:cxn modelId="{7748C435-4472-49A2-9F49-C43E4C5DA7EB}" type="presParOf" srcId="{2233BF14-63B1-49C8-B766-762BB1BFBF9D}" destId="{3DBDB865-37A9-4077-8637-B0CEB33EC6FF}" srcOrd="0" destOrd="0" presId="urn:microsoft.com/office/officeart/2005/8/layout/hierarchy4"/>
    <dgm:cxn modelId="{3E33ACB9-C90C-411D-B2ED-906F79F4316E}" type="presParOf" srcId="{2233BF14-63B1-49C8-B766-762BB1BFBF9D}" destId="{9E23D90B-26E3-48AC-9047-9EA7C4C650EC}" srcOrd="1" destOrd="0" presId="urn:microsoft.com/office/officeart/2005/8/layout/hierarchy4"/>
    <dgm:cxn modelId="{608B19AF-28F2-4896-B718-B130821F2C09}" type="presParOf" srcId="{D1A38053-5D07-4A46-A69E-F8D00B594075}" destId="{D59240FB-8D7B-4426-8735-7565CCD1EB4D}" srcOrd="1" destOrd="0" presId="urn:microsoft.com/office/officeart/2005/8/layout/hierarchy4"/>
    <dgm:cxn modelId="{2EE5C4CA-F880-4487-9347-346F49984D26}" type="presParOf" srcId="{D1A38053-5D07-4A46-A69E-F8D00B594075}" destId="{5DA406A2-6528-4557-92F5-97945301D1ED}" srcOrd="2" destOrd="0" presId="urn:microsoft.com/office/officeart/2005/8/layout/hierarchy4"/>
    <dgm:cxn modelId="{41C41380-4175-4A92-B297-6090773DF59A}" type="presParOf" srcId="{5DA406A2-6528-4557-92F5-97945301D1ED}" destId="{19F17C24-A58C-493F-A898-871680F6146C}" srcOrd="0" destOrd="0" presId="urn:microsoft.com/office/officeart/2005/8/layout/hierarchy4"/>
    <dgm:cxn modelId="{46E8694E-1554-4129-9E55-DD77196F3181}" type="presParOf" srcId="{5DA406A2-6528-4557-92F5-97945301D1ED}" destId="{515C84F7-D216-44BE-95CE-7F899EDCDEEB}" srcOrd="1" destOrd="0" presId="urn:microsoft.com/office/officeart/2005/8/layout/hierarchy4"/>
    <dgm:cxn modelId="{38FF9712-AD53-40D5-B902-8CF6DDD4F14C}" type="presParOf" srcId="{5DA406A2-6528-4557-92F5-97945301D1ED}" destId="{55C8144D-980D-4C20-9F35-8AE784323D29}" srcOrd="2" destOrd="0" presId="urn:microsoft.com/office/officeart/2005/8/layout/hierarchy4"/>
    <dgm:cxn modelId="{5F843087-945A-4DCC-82AC-8E127AA43B0F}" type="presParOf" srcId="{55C8144D-980D-4C20-9F35-8AE784323D29}" destId="{FA95BC77-49F8-4582-8E33-5DF9F4D39736}" srcOrd="0" destOrd="0" presId="urn:microsoft.com/office/officeart/2005/8/layout/hierarchy4"/>
    <dgm:cxn modelId="{BA860809-14AC-4C74-98FD-C8158C079524}" type="presParOf" srcId="{FA95BC77-49F8-4582-8E33-5DF9F4D39736}" destId="{DC9C2314-6359-4F8E-9ECF-1BF598447130}" srcOrd="0" destOrd="0" presId="urn:microsoft.com/office/officeart/2005/8/layout/hierarchy4"/>
    <dgm:cxn modelId="{3C069AEF-A59D-4ACD-9BF1-08E0E0D50032}" type="presParOf" srcId="{FA95BC77-49F8-4582-8E33-5DF9F4D39736}" destId="{336524B0-219E-4196-836A-AA9E14325D68}" srcOrd="1" destOrd="0" presId="urn:microsoft.com/office/officeart/2005/8/layout/hierarchy4"/>
    <dgm:cxn modelId="{7CC535ED-E40C-4CB6-9EE2-38E998525D76}" type="presParOf" srcId="{F242FC9C-D913-4AD4-BD1D-538225EBA355}" destId="{ADA9CD7D-CDCB-4750-93BF-1CA30B8AFE87}" srcOrd="3" destOrd="0" presId="urn:microsoft.com/office/officeart/2005/8/layout/hierarchy4"/>
    <dgm:cxn modelId="{2C1F28FD-E00C-42F9-9B46-B8EA278F7624}" type="presParOf" srcId="{F242FC9C-D913-4AD4-BD1D-538225EBA355}" destId="{5630F4C5-9616-49F9-B72A-3405EEAEE19C}" srcOrd="4" destOrd="0" presId="urn:microsoft.com/office/officeart/2005/8/layout/hierarchy4"/>
    <dgm:cxn modelId="{F78A75B1-7ECB-4713-BCCA-69BF568D63D4}" type="presParOf" srcId="{5630F4C5-9616-49F9-B72A-3405EEAEE19C}" destId="{FF00D3EA-7A50-4FC1-AC5F-D3212B0DCEB5}" srcOrd="0" destOrd="0" presId="urn:microsoft.com/office/officeart/2005/8/layout/hierarchy4"/>
    <dgm:cxn modelId="{A99A0779-BFE4-48C4-B58F-8E1B494058B1}" type="presParOf" srcId="{5630F4C5-9616-49F9-B72A-3405EEAEE19C}" destId="{4D962D39-C4E4-4DD5-A16A-22E50E29EE72}" srcOrd="1" destOrd="0" presId="urn:microsoft.com/office/officeart/2005/8/layout/hierarchy4"/>
    <dgm:cxn modelId="{1DCFA119-2185-4417-8070-32C6E9DE69C6}" type="presParOf" srcId="{5630F4C5-9616-49F9-B72A-3405EEAEE19C}" destId="{07B1FE0F-B7BF-423A-BCC5-7A845E372277}" srcOrd="2" destOrd="0" presId="urn:microsoft.com/office/officeart/2005/8/layout/hierarchy4"/>
    <dgm:cxn modelId="{78B44FD2-3A02-4C28-914C-FEECF4DA3A95}" type="presParOf" srcId="{07B1FE0F-B7BF-423A-BCC5-7A845E372277}" destId="{E7827C4E-92F4-4F6B-B43D-1ADB82AF8689}" srcOrd="0" destOrd="0" presId="urn:microsoft.com/office/officeart/2005/8/layout/hierarchy4"/>
    <dgm:cxn modelId="{5BF028CB-09B9-487B-A5BA-1625099080BE}" type="presParOf" srcId="{E7827C4E-92F4-4F6B-B43D-1ADB82AF8689}" destId="{E777015F-73B1-4FB6-BD8F-FB3C8A77CF90}" srcOrd="0" destOrd="0" presId="urn:microsoft.com/office/officeart/2005/8/layout/hierarchy4"/>
    <dgm:cxn modelId="{DA19763E-105C-4EBE-A6C3-95CF89715FCF}" type="presParOf" srcId="{E7827C4E-92F4-4F6B-B43D-1ADB82AF8689}" destId="{37A8E014-6653-458E-8584-71560FC8C5C7}"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E2FC7-616E-4F53-A3EC-FFCF4A396340}">
      <dsp:nvSpPr>
        <dsp:cNvPr id="0" name=""/>
        <dsp:cNvSpPr/>
      </dsp:nvSpPr>
      <dsp:spPr>
        <a:xfrm>
          <a:off x="479" y="1754516"/>
          <a:ext cx="928501" cy="554966"/>
        </a:xfrm>
        <a:prstGeom prst="homePlate">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$1m</a:t>
          </a:r>
        </a:p>
      </dsp:txBody>
      <dsp:txXfrm>
        <a:off x="479" y="1754516"/>
        <a:ext cx="789760" cy="554966"/>
      </dsp:txXfrm>
    </dsp:sp>
    <dsp:sp modelId="{218FDFE3-4CB7-4E2E-8D72-E220D4FD5484}">
      <dsp:nvSpPr>
        <dsp:cNvPr id="0" name=""/>
        <dsp:cNvSpPr/>
      </dsp:nvSpPr>
      <dsp:spPr>
        <a:xfrm>
          <a:off x="651497" y="1754516"/>
          <a:ext cx="1578311" cy="554966"/>
        </a:xfrm>
        <a:prstGeom prst="chevron">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$17.5m</a:t>
          </a:r>
        </a:p>
      </dsp:txBody>
      <dsp:txXfrm>
        <a:off x="928980" y="1754516"/>
        <a:ext cx="1023345" cy="554966"/>
      </dsp:txXfrm>
    </dsp:sp>
    <dsp:sp modelId="{3FEDFFB7-B733-4302-8DC8-F1523774A782}">
      <dsp:nvSpPr>
        <dsp:cNvPr id="0" name=""/>
        <dsp:cNvSpPr/>
      </dsp:nvSpPr>
      <dsp:spPr>
        <a:xfrm>
          <a:off x="1952325" y="1754516"/>
          <a:ext cx="1387417" cy="554966"/>
        </a:xfrm>
        <a:prstGeom prst="chevron">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$15m</a:t>
          </a:r>
        </a:p>
      </dsp:txBody>
      <dsp:txXfrm>
        <a:off x="2229808" y="1754516"/>
        <a:ext cx="832451" cy="554966"/>
      </dsp:txXfrm>
    </dsp:sp>
    <dsp:sp modelId="{A2CEEC55-783D-4BC3-8C08-659B4D42659A}">
      <dsp:nvSpPr>
        <dsp:cNvPr id="0" name=""/>
        <dsp:cNvSpPr/>
      </dsp:nvSpPr>
      <dsp:spPr>
        <a:xfrm>
          <a:off x="3062259" y="1754516"/>
          <a:ext cx="1387417" cy="554966"/>
        </a:xfrm>
        <a:prstGeom prst="chevron">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$40m</a:t>
          </a:r>
        </a:p>
      </dsp:txBody>
      <dsp:txXfrm>
        <a:off x="3339742" y="1754516"/>
        <a:ext cx="832451" cy="554966"/>
      </dsp:txXfrm>
    </dsp:sp>
    <dsp:sp modelId="{0F6630A5-BBDF-40F7-8AA5-3AFF073E7E3A}">
      <dsp:nvSpPr>
        <dsp:cNvPr id="0" name=""/>
        <dsp:cNvSpPr/>
      </dsp:nvSpPr>
      <dsp:spPr>
        <a:xfrm>
          <a:off x="4172193" y="1754516"/>
          <a:ext cx="1387417" cy="554966"/>
        </a:xfrm>
        <a:prstGeom prst="chevron">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$150m</a:t>
          </a:r>
        </a:p>
      </dsp:txBody>
      <dsp:txXfrm>
        <a:off x="4449676" y="1754516"/>
        <a:ext cx="832451" cy="554966"/>
      </dsp:txXfrm>
    </dsp:sp>
    <dsp:sp modelId="{9E5E5B59-D06D-4455-8F1C-D2857984816F}">
      <dsp:nvSpPr>
        <dsp:cNvPr id="0" name=""/>
        <dsp:cNvSpPr/>
      </dsp:nvSpPr>
      <dsp:spPr>
        <a:xfrm>
          <a:off x="5282127" y="1754516"/>
          <a:ext cx="1387417" cy="554966"/>
        </a:xfrm>
        <a:prstGeom prst="chevron">
          <a:avLst/>
        </a:prstGeom>
        <a:solidFill>
          <a:srgbClr val="0052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t>$40m</a:t>
          </a:r>
        </a:p>
      </dsp:txBody>
      <dsp:txXfrm>
        <a:off x="5559610" y="1754516"/>
        <a:ext cx="832451" cy="5549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4A485-8F17-4230-B5CE-2D7B5BAEE281}">
      <dsp:nvSpPr>
        <dsp:cNvPr id="0" name=""/>
        <dsp:cNvSpPr/>
      </dsp:nvSpPr>
      <dsp:spPr>
        <a:xfrm>
          <a:off x="4042" y="1486253"/>
          <a:ext cx="1904523" cy="1904523"/>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369D22-954D-44DC-8C8B-BF270AC574E1}">
      <dsp:nvSpPr>
        <dsp:cNvPr id="0" name=""/>
        <dsp:cNvSpPr/>
      </dsp:nvSpPr>
      <dsp:spPr>
        <a:xfrm>
          <a:off x="314081" y="3040811"/>
          <a:ext cx="1904523" cy="702369"/>
        </a:xfrm>
        <a:prstGeom prst="roundRect">
          <a:avLst>
            <a:gd name="adj" fmla="val 10000"/>
          </a:avLst>
        </a:prstGeom>
        <a:solidFill>
          <a:srgbClr val="B3E3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005288"/>
              </a:solidFill>
            </a:rPr>
            <a:t>Bench</a:t>
          </a:r>
        </a:p>
      </dsp:txBody>
      <dsp:txXfrm>
        <a:off x="334653" y="3061383"/>
        <a:ext cx="1863379" cy="661225"/>
      </dsp:txXfrm>
    </dsp:sp>
    <dsp:sp modelId="{653328EC-41C9-4420-83D3-4CACD3637531}">
      <dsp:nvSpPr>
        <dsp:cNvPr id="0" name=""/>
        <dsp:cNvSpPr/>
      </dsp:nvSpPr>
      <dsp:spPr>
        <a:xfrm>
          <a:off x="2275419" y="2209699"/>
          <a:ext cx="366853" cy="457630"/>
        </a:xfrm>
        <a:prstGeom prst="rightArrow">
          <a:avLst>
            <a:gd name="adj1" fmla="val 60000"/>
            <a:gd name="adj2" fmla="val 50000"/>
          </a:avLst>
        </a:prstGeom>
        <a:solidFill>
          <a:srgbClr val="00528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275419" y="2301225"/>
        <a:ext cx="256797" cy="274578"/>
      </dsp:txXfrm>
    </dsp:sp>
    <dsp:sp modelId="{BC2B830F-A780-4FB4-A90A-58DFB0ED0CC6}">
      <dsp:nvSpPr>
        <dsp:cNvPr id="0" name=""/>
        <dsp:cNvSpPr/>
      </dsp:nvSpPr>
      <dsp:spPr>
        <a:xfrm>
          <a:off x="2956718" y="1486253"/>
          <a:ext cx="1904523" cy="1904523"/>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D629F2-08F1-4D2C-9D67-33E5C49E4949}">
      <dsp:nvSpPr>
        <dsp:cNvPr id="0" name=""/>
        <dsp:cNvSpPr/>
      </dsp:nvSpPr>
      <dsp:spPr>
        <a:xfrm>
          <a:off x="3266757" y="3040811"/>
          <a:ext cx="1904523" cy="702369"/>
        </a:xfrm>
        <a:prstGeom prst="roundRect">
          <a:avLst>
            <a:gd name="adj" fmla="val 10000"/>
          </a:avLst>
        </a:prstGeom>
        <a:solidFill>
          <a:srgbClr val="B3E3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005288"/>
              </a:solidFill>
            </a:rPr>
            <a:t>Industry</a:t>
          </a:r>
        </a:p>
      </dsp:txBody>
      <dsp:txXfrm>
        <a:off x="3287329" y="3061383"/>
        <a:ext cx="1863379" cy="661225"/>
      </dsp:txXfrm>
    </dsp:sp>
    <dsp:sp modelId="{FEF2EF58-D1F1-4569-BAA7-4819117E61AC}">
      <dsp:nvSpPr>
        <dsp:cNvPr id="0" name=""/>
        <dsp:cNvSpPr/>
      </dsp:nvSpPr>
      <dsp:spPr>
        <a:xfrm>
          <a:off x="5228095" y="2209699"/>
          <a:ext cx="366853" cy="457630"/>
        </a:xfrm>
        <a:prstGeom prst="rightArrow">
          <a:avLst>
            <a:gd name="adj1" fmla="val 60000"/>
            <a:gd name="adj2" fmla="val 50000"/>
          </a:avLst>
        </a:prstGeom>
        <a:solidFill>
          <a:srgbClr val="00528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228095" y="2301225"/>
        <a:ext cx="256797" cy="274578"/>
      </dsp:txXfrm>
    </dsp:sp>
    <dsp:sp modelId="{999B68C2-1FC7-40B6-AB6B-F3182797F3C8}">
      <dsp:nvSpPr>
        <dsp:cNvPr id="0" name=""/>
        <dsp:cNvSpPr/>
      </dsp:nvSpPr>
      <dsp:spPr>
        <a:xfrm>
          <a:off x="5909394" y="1486253"/>
          <a:ext cx="1904523" cy="1904523"/>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987481-DF74-4E98-AD3A-10122060D11D}">
      <dsp:nvSpPr>
        <dsp:cNvPr id="0" name=""/>
        <dsp:cNvSpPr/>
      </dsp:nvSpPr>
      <dsp:spPr>
        <a:xfrm>
          <a:off x="6219433" y="3040811"/>
          <a:ext cx="1904523" cy="702369"/>
        </a:xfrm>
        <a:prstGeom prst="roundRect">
          <a:avLst>
            <a:gd name="adj" fmla="val 10000"/>
          </a:avLst>
        </a:prstGeom>
        <a:solidFill>
          <a:srgbClr val="B3E3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005288"/>
              </a:solidFill>
            </a:rPr>
            <a:t>Bedside</a:t>
          </a:r>
        </a:p>
      </dsp:txBody>
      <dsp:txXfrm>
        <a:off x="6240005" y="3061383"/>
        <a:ext cx="1863379" cy="6612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A2FE8-6517-435D-9BDC-85CEC6B2CDFF}">
      <dsp:nvSpPr>
        <dsp:cNvPr id="0" name=""/>
        <dsp:cNvSpPr/>
      </dsp:nvSpPr>
      <dsp:spPr>
        <a:xfrm>
          <a:off x="1282403" y="-38752"/>
          <a:ext cx="4445593" cy="4445593"/>
        </a:xfrm>
        <a:prstGeom prst="circularArrow">
          <a:avLst>
            <a:gd name="adj1" fmla="val 5544"/>
            <a:gd name="adj2" fmla="val 330680"/>
            <a:gd name="adj3" fmla="val 14652038"/>
            <a:gd name="adj4" fmla="val 1687265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74DDCE-9BB1-4AA3-A395-6E25735D0EC2}">
      <dsp:nvSpPr>
        <dsp:cNvPr id="0" name=""/>
        <dsp:cNvSpPr/>
      </dsp:nvSpPr>
      <dsp:spPr>
        <a:xfrm>
          <a:off x="2880493" y="1671"/>
          <a:ext cx="1249412" cy="624706"/>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Research</a:t>
          </a:r>
        </a:p>
      </dsp:txBody>
      <dsp:txXfrm>
        <a:off x="2910989" y="32167"/>
        <a:ext cx="1188420" cy="563714"/>
      </dsp:txXfrm>
    </dsp:sp>
    <dsp:sp modelId="{CD29EBB8-EACB-45C4-9A59-6BCC50E7A844}">
      <dsp:nvSpPr>
        <dsp:cNvPr id="0" name=""/>
        <dsp:cNvSpPr/>
      </dsp:nvSpPr>
      <dsp:spPr>
        <a:xfrm>
          <a:off x="4221009" y="556931"/>
          <a:ext cx="1249412" cy="624706"/>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Invention Disclosure</a:t>
          </a:r>
        </a:p>
      </dsp:txBody>
      <dsp:txXfrm>
        <a:off x="4251505" y="587427"/>
        <a:ext cx="1188420" cy="563714"/>
      </dsp:txXfrm>
    </dsp:sp>
    <dsp:sp modelId="{32B1E198-29E5-41FA-BAD0-000ED8821777}">
      <dsp:nvSpPr>
        <dsp:cNvPr id="0" name=""/>
        <dsp:cNvSpPr/>
      </dsp:nvSpPr>
      <dsp:spPr>
        <a:xfrm>
          <a:off x="4776269" y="1897446"/>
          <a:ext cx="1249412" cy="624706"/>
        </a:xfrm>
        <a:prstGeom prst="roundRect">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Technology Evaluation</a:t>
          </a:r>
        </a:p>
      </dsp:txBody>
      <dsp:txXfrm>
        <a:off x="4806765" y="1927942"/>
        <a:ext cx="1188420" cy="563714"/>
      </dsp:txXfrm>
    </dsp:sp>
    <dsp:sp modelId="{619FE87F-A30B-49D1-A631-27605A7C3194}">
      <dsp:nvSpPr>
        <dsp:cNvPr id="0" name=""/>
        <dsp:cNvSpPr/>
      </dsp:nvSpPr>
      <dsp:spPr>
        <a:xfrm>
          <a:off x="4221009" y="3237962"/>
          <a:ext cx="1249412" cy="624706"/>
        </a:xfrm>
        <a:prstGeom prst="roundRect">
          <a:avLst/>
        </a:prstGeom>
        <a:solidFill>
          <a:srgbClr val="0099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File IP</a:t>
          </a:r>
        </a:p>
      </dsp:txBody>
      <dsp:txXfrm>
        <a:off x="4251505" y="3268458"/>
        <a:ext cx="1188420" cy="563714"/>
      </dsp:txXfrm>
    </dsp:sp>
    <dsp:sp modelId="{54B9D20D-9F49-499D-93A6-96A4716E6129}">
      <dsp:nvSpPr>
        <dsp:cNvPr id="0" name=""/>
        <dsp:cNvSpPr/>
      </dsp:nvSpPr>
      <dsp:spPr>
        <a:xfrm>
          <a:off x="2880493" y="3793222"/>
          <a:ext cx="1249412" cy="624706"/>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Market</a:t>
          </a:r>
        </a:p>
      </dsp:txBody>
      <dsp:txXfrm>
        <a:off x="2910989" y="3823718"/>
        <a:ext cx="1188420" cy="563714"/>
      </dsp:txXfrm>
    </dsp:sp>
    <dsp:sp modelId="{D5FE96A3-DA56-4BA2-8D90-0E92E26B4723}">
      <dsp:nvSpPr>
        <dsp:cNvPr id="0" name=""/>
        <dsp:cNvSpPr/>
      </dsp:nvSpPr>
      <dsp:spPr>
        <a:xfrm>
          <a:off x="1539978" y="3237962"/>
          <a:ext cx="1249412" cy="624706"/>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Negotiate</a:t>
          </a:r>
        </a:p>
      </dsp:txBody>
      <dsp:txXfrm>
        <a:off x="1570474" y="3268458"/>
        <a:ext cx="1188420" cy="563714"/>
      </dsp:txXfrm>
    </dsp:sp>
    <dsp:sp modelId="{163929EE-A4E0-43D0-9D0C-C47D1A3C32C3}">
      <dsp:nvSpPr>
        <dsp:cNvPr id="0" name=""/>
        <dsp:cNvSpPr/>
      </dsp:nvSpPr>
      <dsp:spPr>
        <a:xfrm>
          <a:off x="869303" y="1897446"/>
          <a:ext cx="1249412" cy="624706"/>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License</a:t>
          </a:r>
        </a:p>
      </dsp:txBody>
      <dsp:txXfrm>
        <a:off x="899799" y="1927942"/>
        <a:ext cx="1188420" cy="563714"/>
      </dsp:txXfrm>
    </dsp:sp>
    <dsp:sp modelId="{F36C2720-A469-459F-83E2-5B2EF8E2B5A0}">
      <dsp:nvSpPr>
        <dsp:cNvPr id="0" name=""/>
        <dsp:cNvSpPr/>
      </dsp:nvSpPr>
      <dsp:spPr>
        <a:xfrm>
          <a:off x="1539978" y="556931"/>
          <a:ext cx="1249412" cy="624706"/>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Research Funding</a:t>
          </a:r>
        </a:p>
      </dsp:txBody>
      <dsp:txXfrm>
        <a:off x="1570474" y="587427"/>
        <a:ext cx="1188420" cy="5637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26300-31D4-4D5F-BAB4-09D8A768061A}">
      <dsp:nvSpPr>
        <dsp:cNvPr id="0" name=""/>
        <dsp:cNvSpPr/>
      </dsp:nvSpPr>
      <dsp:spPr>
        <a:xfrm>
          <a:off x="2913024" y="1891950"/>
          <a:ext cx="2464866" cy="282339"/>
        </a:xfrm>
        <a:custGeom>
          <a:avLst/>
          <a:gdLst/>
          <a:ahLst/>
          <a:cxnLst/>
          <a:rect l="0" t="0" r="0" b="0"/>
          <a:pathLst>
            <a:path>
              <a:moveTo>
                <a:pt x="0" y="0"/>
              </a:moveTo>
              <a:lnTo>
                <a:pt x="0" y="142290"/>
              </a:lnTo>
              <a:lnTo>
                <a:pt x="2464866" y="142290"/>
              </a:lnTo>
              <a:lnTo>
                <a:pt x="2464866" y="2823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DAD756-EF0E-4DDA-9E0E-4CD2F42D94FD}">
      <dsp:nvSpPr>
        <dsp:cNvPr id="0" name=""/>
        <dsp:cNvSpPr/>
      </dsp:nvSpPr>
      <dsp:spPr>
        <a:xfrm>
          <a:off x="2804652" y="1891950"/>
          <a:ext cx="91440" cy="339739"/>
        </a:xfrm>
        <a:custGeom>
          <a:avLst/>
          <a:gdLst/>
          <a:ahLst/>
          <a:cxnLst/>
          <a:rect l="0" t="0" r="0" b="0"/>
          <a:pathLst>
            <a:path>
              <a:moveTo>
                <a:pt x="108372" y="0"/>
              </a:moveTo>
              <a:lnTo>
                <a:pt x="108372" y="199690"/>
              </a:lnTo>
              <a:lnTo>
                <a:pt x="45720" y="199690"/>
              </a:lnTo>
              <a:lnTo>
                <a:pt x="45720" y="339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84EA67-1FEC-4151-A387-6755554C2057}">
      <dsp:nvSpPr>
        <dsp:cNvPr id="0" name=""/>
        <dsp:cNvSpPr/>
      </dsp:nvSpPr>
      <dsp:spPr>
        <a:xfrm>
          <a:off x="448157" y="1891950"/>
          <a:ext cx="2464866" cy="282339"/>
        </a:xfrm>
        <a:custGeom>
          <a:avLst/>
          <a:gdLst/>
          <a:ahLst/>
          <a:cxnLst/>
          <a:rect l="0" t="0" r="0" b="0"/>
          <a:pathLst>
            <a:path>
              <a:moveTo>
                <a:pt x="2464866" y="0"/>
              </a:moveTo>
              <a:lnTo>
                <a:pt x="2464866" y="142290"/>
              </a:lnTo>
              <a:lnTo>
                <a:pt x="0" y="142290"/>
              </a:lnTo>
              <a:lnTo>
                <a:pt x="0" y="2823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A20805-60D7-47FC-9483-DED6E46878E2}">
      <dsp:nvSpPr>
        <dsp:cNvPr id="0" name=""/>
        <dsp:cNvSpPr/>
      </dsp:nvSpPr>
      <dsp:spPr>
        <a:xfrm>
          <a:off x="2464866" y="995635"/>
          <a:ext cx="896315" cy="896315"/>
        </a:xfrm>
        <a:prstGeom prst="ellipse">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4AA667-EA13-4A19-8945-82A63388D66B}">
      <dsp:nvSpPr>
        <dsp:cNvPr id="0" name=""/>
        <dsp:cNvSpPr/>
      </dsp:nvSpPr>
      <dsp:spPr>
        <a:xfrm>
          <a:off x="3361182" y="993394"/>
          <a:ext cx="1344472" cy="896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Market</a:t>
          </a:r>
        </a:p>
      </dsp:txBody>
      <dsp:txXfrm>
        <a:off x="3361182" y="993394"/>
        <a:ext cx="1344472" cy="896315"/>
      </dsp:txXfrm>
    </dsp:sp>
    <dsp:sp modelId="{5E806787-60A7-46EC-9C14-776C42175093}">
      <dsp:nvSpPr>
        <dsp:cNvPr id="0" name=""/>
        <dsp:cNvSpPr/>
      </dsp:nvSpPr>
      <dsp:spPr>
        <a:xfrm>
          <a:off x="0" y="2174290"/>
          <a:ext cx="896315" cy="896315"/>
        </a:xfrm>
        <a:prstGeom prst="ellipse">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0FC7E-9038-44CF-A089-D28F8BA3800D}">
      <dsp:nvSpPr>
        <dsp:cNvPr id="0" name=""/>
        <dsp:cNvSpPr/>
      </dsp:nvSpPr>
      <dsp:spPr>
        <a:xfrm>
          <a:off x="896315" y="2172049"/>
          <a:ext cx="1344472" cy="896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u="sng" kern="1200" dirty="0">
              <a:solidFill>
                <a:srgbClr val="005288"/>
              </a:solidFill>
            </a:rPr>
            <a:t>Existing Company</a:t>
          </a:r>
        </a:p>
      </dsp:txBody>
      <dsp:txXfrm>
        <a:off x="896315" y="2172049"/>
        <a:ext cx="1344472" cy="896315"/>
      </dsp:txXfrm>
    </dsp:sp>
    <dsp:sp modelId="{AC790421-8296-426F-9D9D-8C291D1212C9}">
      <dsp:nvSpPr>
        <dsp:cNvPr id="0" name=""/>
        <dsp:cNvSpPr/>
      </dsp:nvSpPr>
      <dsp:spPr>
        <a:xfrm>
          <a:off x="2402214" y="2231690"/>
          <a:ext cx="896315" cy="896315"/>
        </a:xfrm>
        <a:prstGeom prst="ellipse">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0F8E82-23A5-4B22-B58E-1E8519F02F08}">
      <dsp:nvSpPr>
        <dsp:cNvPr id="0" name=""/>
        <dsp:cNvSpPr/>
      </dsp:nvSpPr>
      <dsp:spPr>
        <a:xfrm>
          <a:off x="3361182" y="2172049"/>
          <a:ext cx="1344472" cy="896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u="sng" kern="1200" dirty="0">
              <a:solidFill>
                <a:srgbClr val="005288"/>
              </a:solidFill>
            </a:rPr>
            <a:t>Startup </a:t>
          </a:r>
        </a:p>
      </dsp:txBody>
      <dsp:txXfrm>
        <a:off x="3361182" y="2172049"/>
        <a:ext cx="1344472" cy="896315"/>
      </dsp:txXfrm>
    </dsp:sp>
    <dsp:sp modelId="{5133886C-F0CA-43F4-AD0B-894BA4B3320E}">
      <dsp:nvSpPr>
        <dsp:cNvPr id="0" name=""/>
        <dsp:cNvSpPr/>
      </dsp:nvSpPr>
      <dsp:spPr>
        <a:xfrm>
          <a:off x="4929733" y="2174290"/>
          <a:ext cx="896315" cy="896315"/>
        </a:xfrm>
        <a:prstGeom prst="ellipse">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B17308-DC99-4344-BEA6-F29D7F3F420E}">
      <dsp:nvSpPr>
        <dsp:cNvPr id="0" name=""/>
        <dsp:cNvSpPr/>
      </dsp:nvSpPr>
      <dsp:spPr>
        <a:xfrm>
          <a:off x="5826049" y="2172049"/>
          <a:ext cx="1344472" cy="896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u="sng" kern="1200" dirty="0">
              <a:solidFill>
                <a:srgbClr val="005288"/>
              </a:solidFill>
            </a:rPr>
            <a:t>Maturation</a:t>
          </a:r>
        </a:p>
      </dsp:txBody>
      <dsp:txXfrm>
        <a:off x="5826049" y="2172049"/>
        <a:ext cx="1344472" cy="8963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92FB9-E851-4F7F-9017-11AC54096DFF}">
      <dsp:nvSpPr>
        <dsp:cNvPr id="0" name=""/>
        <dsp:cNvSpPr/>
      </dsp:nvSpPr>
      <dsp:spPr>
        <a:xfrm>
          <a:off x="0" y="0"/>
          <a:ext cx="9461231" cy="65214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$49.20MM Total</a:t>
          </a:r>
        </a:p>
      </dsp:txBody>
      <dsp:txXfrm>
        <a:off x="19101" y="19101"/>
        <a:ext cx="9423029" cy="613945"/>
      </dsp:txXfrm>
    </dsp:sp>
    <dsp:sp modelId="{F32A0624-3C9A-4CBE-9730-A284A0F4C7CB}">
      <dsp:nvSpPr>
        <dsp:cNvPr id="0" name=""/>
        <dsp:cNvSpPr/>
      </dsp:nvSpPr>
      <dsp:spPr>
        <a:xfrm>
          <a:off x="181555" y="749040"/>
          <a:ext cx="2204724" cy="65214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$497K Licensing</a:t>
          </a:r>
        </a:p>
      </dsp:txBody>
      <dsp:txXfrm>
        <a:off x="200656" y="768141"/>
        <a:ext cx="2166522" cy="613945"/>
      </dsp:txXfrm>
    </dsp:sp>
    <dsp:sp modelId="{68DAA53C-F6D5-4DE0-92CD-7889ABE13F6B}">
      <dsp:nvSpPr>
        <dsp:cNvPr id="0" name=""/>
        <dsp:cNvSpPr/>
      </dsp:nvSpPr>
      <dsp:spPr>
        <a:xfrm>
          <a:off x="10348" y="1496023"/>
          <a:ext cx="1247474" cy="652147"/>
        </a:xfrm>
        <a:prstGeom prst="roundRect">
          <a:avLst>
            <a:gd name="adj" fmla="val 10000"/>
          </a:avLst>
        </a:prstGeom>
        <a:solidFill>
          <a:srgbClr val="00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$348K to</a:t>
          </a:r>
        </a:p>
        <a:p>
          <a:pPr marL="0" lvl="0" indent="0" algn="ctr" defTabSz="711200">
            <a:lnSpc>
              <a:spcPct val="90000"/>
            </a:lnSpc>
            <a:spcBef>
              <a:spcPct val="0"/>
            </a:spcBef>
            <a:spcAft>
              <a:spcPct val="35000"/>
            </a:spcAft>
            <a:buNone/>
          </a:pPr>
          <a:r>
            <a:rPr lang="en-US" sz="1600" kern="1200" dirty="0"/>
            <a:t>MUSC</a:t>
          </a:r>
        </a:p>
      </dsp:txBody>
      <dsp:txXfrm>
        <a:off x="29449" y="1515124"/>
        <a:ext cx="1209272" cy="613945"/>
      </dsp:txXfrm>
    </dsp:sp>
    <dsp:sp modelId="{4754E4BF-8224-4032-B40D-5BB5838FF77C}">
      <dsp:nvSpPr>
        <dsp:cNvPr id="0" name=""/>
        <dsp:cNvSpPr/>
      </dsp:nvSpPr>
      <dsp:spPr>
        <a:xfrm>
          <a:off x="1310012" y="1496023"/>
          <a:ext cx="1247474" cy="65214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$149K to</a:t>
          </a:r>
        </a:p>
        <a:p>
          <a:pPr marL="0" lvl="0" indent="0" algn="ctr" defTabSz="711200">
            <a:lnSpc>
              <a:spcPct val="90000"/>
            </a:lnSpc>
            <a:spcBef>
              <a:spcPct val="0"/>
            </a:spcBef>
            <a:spcAft>
              <a:spcPct val="35000"/>
            </a:spcAft>
            <a:buNone/>
          </a:pPr>
          <a:r>
            <a:rPr lang="en-US" sz="1600" kern="1200" dirty="0"/>
            <a:t>FRD</a:t>
          </a:r>
        </a:p>
      </dsp:txBody>
      <dsp:txXfrm>
        <a:off x="1329113" y="1515124"/>
        <a:ext cx="1209272" cy="613945"/>
      </dsp:txXfrm>
    </dsp:sp>
    <dsp:sp modelId="{FEEE9DA9-B323-480F-98A8-95219A748581}">
      <dsp:nvSpPr>
        <dsp:cNvPr id="0" name=""/>
        <dsp:cNvSpPr/>
      </dsp:nvSpPr>
      <dsp:spPr>
        <a:xfrm>
          <a:off x="2662172" y="749040"/>
          <a:ext cx="5438625" cy="65214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$47.96MM </a:t>
          </a:r>
        </a:p>
        <a:p>
          <a:pPr marL="0" lvl="0" indent="0" algn="ctr" defTabSz="711200">
            <a:lnSpc>
              <a:spcPct val="90000"/>
            </a:lnSpc>
            <a:spcBef>
              <a:spcPct val="0"/>
            </a:spcBef>
            <a:spcAft>
              <a:spcPct val="35000"/>
            </a:spcAft>
            <a:buNone/>
          </a:pPr>
          <a:r>
            <a:rPr lang="en-US" sz="1600" kern="1200" dirty="0"/>
            <a:t>Technology Development</a:t>
          </a:r>
        </a:p>
      </dsp:txBody>
      <dsp:txXfrm>
        <a:off x="2681273" y="768141"/>
        <a:ext cx="5400423" cy="613945"/>
      </dsp:txXfrm>
    </dsp:sp>
    <dsp:sp modelId="{69A2C0C0-C638-41D1-826D-C9454DBCE155}">
      <dsp:nvSpPr>
        <dsp:cNvPr id="0" name=""/>
        <dsp:cNvSpPr/>
      </dsp:nvSpPr>
      <dsp:spPr>
        <a:xfrm>
          <a:off x="2673761" y="1496023"/>
          <a:ext cx="3778048" cy="65214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$47.82MM to </a:t>
          </a:r>
        </a:p>
        <a:p>
          <a:pPr marL="0" lvl="0" indent="0" algn="ctr" defTabSz="711200">
            <a:lnSpc>
              <a:spcPct val="90000"/>
            </a:lnSpc>
            <a:spcBef>
              <a:spcPct val="0"/>
            </a:spcBef>
            <a:spcAft>
              <a:spcPct val="35000"/>
            </a:spcAft>
            <a:buNone/>
          </a:pPr>
          <a:r>
            <a:rPr lang="en-US" sz="1600" kern="1200" dirty="0"/>
            <a:t>Startups</a:t>
          </a:r>
        </a:p>
      </dsp:txBody>
      <dsp:txXfrm>
        <a:off x="2692862" y="1515124"/>
        <a:ext cx="3739846" cy="613945"/>
      </dsp:txXfrm>
    </dsp:sp>
    <dsp:sp modelId="{569F05B7-5FE3-4E76-882F-60895E917127}">
      <dsp:nvSpPr>
        <dsp:cNvPr id="0" name=""/>
        <dsp:cNvSpPr/>
      </dsp:nvSpPr>
      <dsp:spPr>
        <a:xfrm>
          <a:off x="2672778" y="2243007"/>
          <a:ext cx="2511311" cy="65214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$1.82MM </a:t>
          </a:r>
        </a:p>
        <a:p>
          <a:pPr marL="0" lvl="0" indent="0" algn="ctr" defTabSz="711200">
            <a:lnSpc>
              <a:spcPct val="90000"/>
            </a:lnSpc>
            <a:spcBef>
              <a:spcPct val="0"/>
            </a:spcBef>
            <a:spcAft>
              <a:spcPct val="35000"/>
            </a:spcAft>
            <a:buNone/>
          </a:pPr>
          <a:r>
            <a:rPr lang="en-US" sz="1600" kern="1200" dirty="0"/>
            <a:t>Non-dilutive</a:t>
          </a:r>
        </a:p>
      </dsp:txBody>
      <dsp:txXfrm>
        <a:off x="2691879" y="2262108"/>
        <a:ext cx="2473109" cy="613945"/>
      </dsp:txXfrm>
    </dsp:sp>
    <dsp:sp modelId="{CBA13D8D-084D-4DED-991E-D747E3D251EF}">
      <dsp:nvSpPr>
        <dsp:cNvPr id="0" name=""/>
        <dsp:cNvSpPr/>
      </dsp:nvSpPr>
      <dsp:spPr>
        <a:xfrm>
          <a:off x="2672778" y="2989991"/>
          <a:ext cx="1242608" cy="65214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$1.02MM to Startup	</a:t>
          </a:r>
        </a:p>
      </dsp:txBody>
      <dsp:txXfrm>
        <a:off x="2691879" y="3009092"/>
        <a:ext cx="1204406" cy="613945"/>
      </dsp:txXfrm>
    </dsp:sp>
    <dsp:sp modelId="{14745DD5-B2A8-4C60-8D7F-9E372AC8D2FC}">
      <dsp:nvSpPr>
        <dsp:cNvPr id="0" name=""/>
        <dsp:cNvSpPr/>
      </dsp:nvSpPr>
      <dsp:spPr>
        <a:xfrm>
          <a:off x="3941481" y="2989991"/>
          <a:ext cx="1242608" cy="652147"/>
        </a:xfrm>
        <a:prstGeom prst="roundRect">
          <a:avLst>
            <a:gd name="adj" fmla="val 10000"/>
          </a:avLst>
        </a:prstGeom>
        <a:solidFill>
          <a:srgbClr val="00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$801K to MUSC</a:t>
          </a:r>
        </a:p>
      </dsp:txBody>
      <dsp:txXfrm>
        <a:off x="3960582" y="3009092"/>
        <a:ext cx="1204406" cy="613945"/>
      </dsp:txXfrm>
    </dsp:sp>
    <dsp:sp modelId="{3DBDB865-37A9-4077-8637-B0CEB33EC6FF}">
      <dsp:nvSpPr>
        <dsp:cNvPr id="0" name=""/>
        <dsp:cNvSpPr/>
      </dsp:nvSpPr>
      <dsp:spPr>
        <a:xfrm>
          <a:off x="5210185" y="2243007"/>
          <a:ext cx="1242608" cy="65214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$46MM Dilutive</a:t>
          </a:r>
        </a:p>
      </dsp:txBody>
      <dsp:txXfrm>
        <a:off x="5229286" y="2262108"/>
        <a:ext cx="1204406" cy="613945"/>
      </dsp:txXfrm>
    </dsp:sp>
    <dsp:sp modelId="{19F17C24-A58C-493F-A898-871680F6146C}">
      <dsp:nvSpPr>
        <dsp:cNvPr id="0" name=""/>
        <dsp:cNvSpPr/>
      </dsp:nvSpPr>
      <dsp:spPr>
        <a:xfrm>
          <a:off x="6473495" y="1505946"/>
          <a:ext cx="1585207" cy="65214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$133K Other</a:t>
          </a:r>
        </a:p>
      </dsp:txBody>
      <dsp:txXfrm>
        <a:off x="6492596" y="1525047"/>
        <a:ext cx="1547005" cy="613945"/>
      </dsp:txXfrm>
    </dsp:sp>
    <dsp:sp modelId="{DC9C2314-6359-4F8E-9ECF-1BF598447130}">
      <dsp:nvSpPr>
        <dsp:cNvPr id="0" name=""/>
        <dsp:cNvSpPr/>
      </dsp:nvSpPr>
      <dsp:spPr>
        <a:xfrm>
          <a:off x="6712802" y="2219751"/>
          <a:ext cx="1242608" cy="652147"/>
        </a:xfrm>
        <a:prstGeom prst="roundRect">
          <a:avLst>
            <a:gd name="adj" fmla="val 10000"/>
          </a:avLst>
        </a:prstGeom>
        <a:solidFill>
          <a:srgbClr val="00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$133K MUSC</a:t>
          </a:r>
        </a:p>
      </dsp:txBody>
      <dsp:txXfrm>
        <a:off x="6731903" y="2238852"/>
        <a:ext cx="1204406" cy="613945"/>
      </dsp:txXfrm>
    </dsp:sp>
    <dsp:sp modelId="{FF00D3EA-7A50-4FC1-AC5F-D3212B0DCEB5}">
      <dsp:nvSpPr>
        <dsp:cNvPr id="0" name=""/>
        <dsp:cNvSpPr/>
      </dsp:nvSpPr>
      <dsp:spPr>
        <a:xfrm>
          <a:off x="8205483" y="749040"/>
          <a:ext cx="1247474" cy="65214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$748K Other</a:t>
          </a:r>
        </a:p>
      </dsp:txBody>
      <dsp:txXfrm>
        <a:off x="8224584" y="768141"/>
        <a:ext cx="1209272" cy="613945"/>
      </dsp:txXfrm>
    </dsp:sp>
    <dsp:sp modelId="{E777015F-73B1-4FB6-BD8F-FB3C8A77CF90}">
      <dsp:nvSpPr>
        <dsp:cNvPr id="0" name=""/>
        <dsp:cNvSpPr/>
      </dsp:nvSpPr>
      <dsp:spPr>
        <a:xfrm>
          <a:off x="8205483" y="1496023"/>
          <a:ext cx="1247474" cy="652147"/>
        </a:xfrm>
        <a:prstGeom prst="roundRect">
          <a:avLst>
            <a:gd name="adj" fmla="val 10000"/>
          </a:avLst>
        </a:prstGeom>
        <a:solidFill>
          <a:srgbClr val="00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$3K to MUSC</a:t>
          </a:r>
        </a:p>
      </dsp:txBody>
      <dsp:txXfrm>
        <a:off x="8224584" y="1515124"/>
        <a:ext cx="1209272" cy="61394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BDF3BB-A9F5-461D-B331-2E7A81B362C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FB9DEE-E4D8-4754-84F2-B2A9BC4AE0E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7D7256C-3005-4F58-A5BB-7F6AA3D48460}" type="datetimeFigureOut">
              <a:rPr lang="en-US" smtClean="0"/>
              <a:t>7/21/2020</a:t>
            </a:fld>
            <a:endParaRPr lang="en-US"/>
          </a:p>
        </p:txBody>
      </p:sp>
      <p:sp>
        <p:nvSpPr>
          <p:cNvPr id="4" name="Footer Placeholder 3">
            <a:extLst>
              <a:ext uri="{FF2B5EF4-FFF2-40B4-BE49-F238E27FC236}">
                <a16:creationId xmlns:a16="http://schemas.microsoft.com/office/drawing/2014/main" id="{0A5A9ACE-BE99-4B43-B9CB-679CB1541C89}"/>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A127A37-7051-4215-9238-7C9625EE919D}"/>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945C761-5DC9-43C5-B07F-0A251C5409A4}" type="slidenum">
              <a:rPr lang="en-US" smtClean="0"/>
              <a:t>‹#›</a:t>
            </a:fld>
            <a:endParaRPr lang="en-US"/>
          </a:p>
        </p:txBody>
      </p:sp>
    </p:spTree>
    <p:extLst>
      <p:ext uri="{BB962C8B-B14F-4D97-AF65-F5344CB8AC3E}">
        <p14:creationId xmlns:p14="http://schemas.microsoft.com/office/powerpoint/2010/main" val="618916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533617D-7642-7C40-8964-6F13641CDD2C}" type="datetimeFigureOut">
              <a:rPr lang="en-US" smtClean="0"/>
              <a:t>7/21/2020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77DDC1-F322-C249-87EC-2FC7AD331EF2}" type="slidenum">
              <a:rPr lang="en-US" smtClean="0"/>
              <a:t>‹#›</a:t>
            </a:fld>
            <a:endParaRPr lang="en-US"/>
          </a:p>
        </p:txBody>
      </p:sp>
    </p:spTree>
    <p:extLst>
      <p:ext uri="{BB962C8B-B14F-4D97-AF65-F5344CB8AC3E}">
        <p14:creationId xmlns:p14="http://schemas.microsoft.com/office/powerpoint/2010/main" val="2970709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Genetically_modified_bacteriu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n.wikipedia.org/wiki/Components_of_crude_oi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Genetically_modified_bacteriu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n.wikipedia.org/wiki/Components_of_crude_oi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a:solidFill>
                  <a:schemeClr val="tx1"/>
                </a:solidFill>
                <a:effectLst/>
                <a:latin typeface="+mn-lt"/>
                <a:ea typeface="+mn-ea"/>
                <a:cs typeface="+mn-cs"/>
              </a:rPr>
              <a:t>Poliovirus (PV), an enterovirus belonging to the </a:t>
            </a:r>
            <a:r>
              <a:rPr lang="en-US" sz="1200" b="0" i="0" kern="1200" dirty="0" err="1">
                <a:solidFill>
                  <a:schemeClr val="tx1"/>
                </a:solidFill>
                <a:effectLst/>
                <a:latin typeface="+mn-lt"/>
                <a:ea typeface="+mn-ea"/>
                <a:cs typeface="+mn-cs"/>
              </a:rPr>
              <a:t>Picornaviridae</a:t>
            </a:r>
            <a:r>
              <a:rPr lang="en-US" sz="1200" b="0" i="0" kern="1200" dirty="0">
                <a:solidFill>
                  <a:schemeClr val="tx1"/>
                </a:solidFill>
                <a:effectLst/>
                <a:latin typeface="+mn-lt"/>
                <a:ea typeface="+mn-ea"/>
                <a:cs typeface="+mn-cs"/>
              </a:rPr>
              <a:t> family is the etiological agent of poliomyelitis, an acute paralytic disease. This disease results from lower motor neuron damage and is characterized by asymmetric persisting weakness (flaccid </a:t>
            </a:r>
            <a:r>
              <a:rPr lang="en-US" sz="1200" b="0" i="0" kern="1200" dirty="0" err="1">
                <a:solidFill>
                  <a:schemeClr val="tx1"/>
                </a:solidFill>
                <a:effectLst/>
                <a:latin typeface="+mn-lt"/>
                <a:ea typeface="+mn-ea"/>
                <a:cs typeface="+mn-cs"/>
              </a:rPr>
              <a:t>paralys</a:t>
            </a: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Polio paralyzed up to 20k children annually in pre-vaccine years</a:t>
            </a:r>
          </a:p>
          <a:p>
            <a:pPr marL="171450" indent="-171450">
              <a:buFontTx/>
              <a:buChar char="-"/>
            </a:pPr>
            <a:r>
              <a:rPr lang="en-US" sz="1200" b="0" i="0" kern="1200" dirty="0">
                <a:solidFill>
                  <a:schemeClr val="tx1"/>
                </a:solidFill>
                <a:effectLst/>
                <a:latin typeface="+mn-lt"/>
                <a:ea typeface="+mn-ea"/>
                <a:cs typeface="+mn-cs"/>
              </a:rPr>
              <a:t>Enormous national effort where 80 million people donated money to the National Foundation for Infantile Paralysis</a:t>
            </a:r>
          </a:p>
          <a:p>
            <a:endParaRPr lang="en-US" dirty="0"/>
          </a:p>
        </p:txBody>
      </p:sp>
      <p:sp>
        <p:nvSpPr>
          <p:cNvPr id="4" name="Slide Number Placeholder 3"/>
          <p:cNvSpPr>
            <a:spLocks noGrp="1"/>
          </p:cNvSpPr>
          <p:nvPr>
            <p:ph type="sldNum" sz="quarter" idx="5"/>
          </p:nvPr>
        </p:nvSpPr>
        <p:spPr/>
        <p:txBody>
          <a:bodyPr/>
          <a:lstStyle/>
          <a:p>
            <a:fld id="{7E77DDC1-F322-C249-87EC-2FC7AD331EF2}" type="slidenum">
              <a:rPr lang="en-US" smtClean="0"/>
              <a:t>3</a:t>
            </a:fld>
            <a:endParaRPr lang="en-US"/>
          </a:p>
        </p:txBody>
      </p:sp>
    </p:spTree>
    <p:extLst>
      <p:ext uri="{BB962C8B-B14F-4D97-AF65-F5344CB8AC3E}">
        <p14:creationId xmlns:p14="http://schemas.microsoft.com/office/powerpoint/2010/main" val="909986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7DDC1-F322-C249-87EC-2FC7AD331EF2}" type="slidenum">
              <a:rPr lang="en-US" smtClean="0"/>
              <a:t>12</a:t>
            </a:fld>
            <a:endParaRPr lang="en-US"/>
          </a:p>
        </p:txBody>
      </p:sp>
    </p:spTree>
    <p:extLst>
      <p:ext uri="{BB962C8B-B14F-4D97-AF65-F5344CB8AC3E}">
        <p14:creationId xmlns:p14="http://schemas.microsoft.com/office/powerpoint/2010/main" val="406301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005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7DDC1-F322-C249-87EC-2FC7AD331EF2}" type="slidenum">
              <a:rPr lang="en-US" smtClean="0"/>
              <a:t>14</a:t>
            </a:fld>
            <a:endParaRPr lang="en-US"/>
          </a:p>
        </p:txBody>
      </p:sp>
    </p:spTree>
    <p:extLst>
      <p:ext uri="{BB962C8B-B14F-4D97-AF65-F5344CB8AC3E}">
        <p14:creationId xmlns:p14="http://schemas.microsoft.com/office/powerpoint/2010/main" val="102671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504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B922915-1C54-4490-A73F-F0B8644FF722}" type="slidenum">
              <a:rPr lang="en-US" altLang="en-US" smtClean="0"/>
              <a:pPr eaLnBrk="1" hangingPunct="1">
                <a:spcBef>
                  <a:spcPct val="0"/>
                </a:spcBef>
              </a:pPr>
              <a:t>16</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a:t>Patent term Adjustment </a:t>
            </a:r>
          </a:p>
          <a:p>
            <a:r>
              <a:rPr lang="en-US" i="1" dirty="0"/>
              <a:t>Patent term extension</a:t>
            </a:r>
          </a:p>
          <a:p>
            <a:pPr eaLnBrk="1" hangingPunct="1"/>
            <a:endParaRPr lang="en-US" altLang="en-US" dirty="0"/>
          </a:p>
        </p:txBody>
      </p:sp>
    </p:spTree>
    <p:extLst>
      <p:ext uri="{BB962C8B-B14F-4D97-AF65-F5344CB8AC3E}">
        <p14:creationId xmlns:p14="http://schemas.microsoft.com/office/powerpoint/2010/main" val="141976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B922915-1C54-4490-A73F-F0B8644FF722}" type="slidenum">
              <a:rPr lang="en-US" altLang="en-US" smtClean="0"/>
              <a:pPr eaLnBrk="1" hangingPunct="1">
                <a:spcBef>
                  <a:spcPct val="0"/>
                </a:spcBef>
              </a:pPr>
              <a:t>17</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a:t>To promote the Progress of Science and useful Arts</a:t>
            </a:r>
          </a:p>
          <a:p>
            <a:pPr lvl="1"/>
            <a:r>
              <a:rPr lang="en-US" i="1" dirty="0"/>
              <a:t>Grants limited monopoly in exchange for a disclosure</a:t>
            </a:r>
          </a:p>
          <a:p>
            <a:pPr eaLnBrk="1" hangingPunct="1"/>
            <a:endParaRPr lang="en-US" altLang="en-US" dirty="0"/>
          </a:p>
        </p:txBody>
      </p:sp>
    </p:spTree>
    <p:extLst>
      <p:ext uri="{BB962C8B-B14F-4D97-AF65-F5344CB8AC3E}">
        <p14:creationId xmlns:p14="http://schemas.microsoft.com/office/powerpoint/2010/main" val="105701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873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1972, Ananda Chakrabarty filed a patent for a </a:t>
            </a:r>
            <a:r>
              <a:rPr lang="en-US" sz="1200" b="0" i="0" u="none" strike="noStrike" kern="1200" dirty="0">
                <a:solidFill>
                  <a:schemeClr val="tx1"/>
                </a:solidFill>
                <a:effectLst/>
                <a:latin typeface="+mn-lt"/>
                <a:ea typeface="+mn-ea"/>
                <a:cs typeface="+mn-cs"/>
                <a:hlinkClick r:id="rId3" tooltip="Genetically modified bacterium"/>
              </a:rPr>
              <a:t>genetically modified bacterium</a:t>
            </a:r>
            <a:r>
              <a:rPr lang="en-US" sz="1200" b="0" i="0" kern="1200" dirty="0">
                <a:solidFill>
                  <a:schemeClr val="tx1"/>
                </a:solidFill>
                <a:effectLst/>
                <a:latin typeface="+mn-lt"/>
                <a:ea typeface="+mn-ea"/>
                <a:cs typeface="+mn-cs"/>
              </a:rPr>
              <a:t> that was capable of breaking down multiple </a:t>
            </a:r>
            <a:r>
              <a:rPr lang="en-US" sz="1200" b="0" i="0" u="none" strike="noStrike" kern="1200" dirty="0">
                <a:solidFill>
                  <a:schemeClr val="tx1"/>
                </a:solidFill>
                <a:effectLst/>
                <a:latin typeface="+mn-lt"/>
                <a:ea typeface="+mn-ea"/>
                <a:cs typeface="+mn-cs"/>
                <a:hlinkClick r:id="rId4" tooltip="Components of crude oil"/>
              </a:rPr>
              <a:t>components of crude oil</a:t>
            </a:r>
            <a:r>
              <a:rPr lang="en-US" sz="1200" b="0" i="0" kern="1200" dirty="0">
                <a:solidFill>
                  <a:schemeClr val="tx1"/>
                </a:solidFill>
                <a:effectLst/>
                <a:latin typeface="+mn-lt"/>
                <a:ea typeface="+mn-ea"/>
                <a:cs typeface="+mn-cs"/>
              </a:rPr>
              <a:t>. He developed this bacterium by engineering a way for multiple plasmids, each of which is able to break down different hydrocarbon components of the crude oil, to be incorporated into a single bacterium. The multiple plasmids would allow bacteria to break down oil from oil spills at a much quicker rate, and they would not be as affected by environmental conditions. The patent for this genetically modified bacterium that Chakrabarty filed contained three claims: How he produced the bacterium, an "inoculum composed of a carrier material and the bacterium", and the bacterial species itself. The first two claims were accepted, but the claim on the bacteria was rejected, under the grounds that the bacteria are naturally occurring, and as living organisms, cannot be patented.</a:t>
            </a:r>
            <a:endParaRPr lang="en-US" dirty="0"/>
          </a:p>
        </p:txBody>
      </p:sp>
      <p:sp>
        <p:nvSpPr>
          <p:cNvPr id="4" name="Slide Number Placeholder 3"/>
          <p:cNvSpPr>
            <a:spLocks noGrp="1"/>
          </p:cNvSpPr>
          <p:nvPr>
            <p:ph type="sldNum" sz="quarter" idx="5"/>
          </p:nvPr>
        </p:nvSpPr>
        <p:spPr/>
        <p:txBody>
          <a:bodyPr/>
          <a:lstStyle/>
          <a:p>
            <a:fld id="{7E77DDC1-F322-C249-87EC-2FC7AD331EF2}" type="slidenum">
              <a:rPr lang="en-US" smtClean="0"/>
              <a:t>19</a:t>
            </a:fld>
            <a:endParaRPr lang="en-US"/>
          </a:p>
        </p:txBody>
      </p:sp>
    </p:spTree>
    <p:extLst>
      <p:ext uri="{BB962C8B-B14F-4D97-AF65-F5344CB8AC3E}">
        <p14:creationId xmlns:p14="http://schemas.microsoft.com/office/powerpoint/2010/main" val="3591328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1972, Ananda Chakrabarty filed a patent for a </a:t>
            </a:r>
            <a:r>
              <a:rPr lang="en-US" sz="1200" b="0" i="0" u="none" strike="noStrike" kern="1200" dirty="0">
                <a:solidFill>
                  <a:schemeClr val="tx1"/>
                </a:solidFill>
                <a:effectLst/>
                <a:latin typeface="+mn-lt"/>
                <a:ea typeface="+mn-ea"/>
                <a:cs typeface="+mn-cs"/>
                <a:hlinkClick r:id="rId3" tooltip="Genetically modified bacterium"/>
              </a:rPr>
              <a:t>genetically modified bacterium</a:t>
            </a:r>
            <a:r>
              <a:rPr lang="en-US" sz="1200" b="0" i="0" kern="1200" dirty="0">
                <a:solidFill>
                  <a:schemeClr val="tx1"/>
                </a:solidFill>
                <a:effectLst/>
                <a:latin typeface="+mn-lt"/>
                <a:ea typeface="+mn-ea"/>
                <a:cs typeface="+mn-cs"/>
              </a:rPr>
              <a:t> that was capable of breaking down multiple </a:t>
            </a:r>
            <a:r>
              <a:rPr lang="en-US" sz="1200" b="0" i="0" u="none" strike="noStrike" kern="1200" dirty="0">
                <a:solidFill>
                  <a:schemeClr val="tx1"/>
                </a:solidFill>
                <a:effectLst/>
                <a:latin typeface="+mn-lt"/>
                <a:ea typeface="+mn-ea"/>
                <a:cs typeface="+mn-cs"/>
                <a:hlinkClick r:id="rId4" tooltip="Components of crude oil"/>
              </a:rPr>
              <a:t>components of crude oil</a:t>
            </a:r>
            <a:r>
              <a:rPr lang="en-US" sz="1200" b="0" i="0" kern="1200" dirty="0">
                <a:solidFill>
                  <a:schemeClr val="tx1"/>
                </a:solidFill>
                <a:effectLst/>
                <a:latin typeface="+mn-lt"/>
                <a:ea typeface="+mn-ea"/>
                <a:cs typeface="+mn-cs"/>
              </a:rPr>
              <a:t>. He developed this bacterium by engineering a way for multiple plasmids, each of which is able to break down different hydrocarbon components of the crude oil, to be incorporated into a single bacterium. The multiple plasmids would allow bacteria to break down oil from oil spills at a much quicker rate, and they would not be as affected by environmental conditions. The patent for this genetically modified bacterium that Chakrabarty filed contained three claims: How he produced the bacterium, an "inoculum composed of a carrier material and the bacterium", and the bacterial species itself. The first two claims were accepted, but the claim on the bacteria was rejected, under the grounds that the bacteria are naturally occurring, and as living organisms, cannot be patented.</a:t>
            </a:r>
            <a:endParaRPr lang="en-US" dirty="0"/>
          </a:p>
        </p:txBody>
      </p:sp>
      <p:sp>
        <p:nvSpPr>
          <p:cNvPr id="4" name="Slide Number Placeholder 3"/>
          <p:cNvSpPr>
            <a:spLocks noGrp="1"/>
          </p:cNvSpPr>
          <p:nvPr>
            <p:ph type="sldNum" sz="quarter" idx="5"/>
          </p:nvPr>
        </p:nvSpPr>
        <p:spPr/>
        <p:txBody>
          <a:bodyPr/>
          <a:lstStyle/>
          <a:p>
            <a:fld id="{7E77DDC1-F322-C249-87EC-2FC7AD331EF2}" type="slidenum">
              <a:rPr lang="en-US" smtClean="0"/>
              <a:t>20</a:t>
            </a:fld>
            <a:endParaRPr lang="en-US"/>
          </a:p>
        </p:txBody>
      </p:sp>
    </p:spTree>
    <p:extLst>
      <p:ext uri="{BB962C8B-B14F-4D97-AF65-F5344CB8AC3E}">
        <p14:creationId xmlns:p14="http://schemas.microsoft.com/office/powerpoint/2010/main" val="3765849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7DDC1-F322-C249-87EC-2FC7AD331EF2}" type="slidenum">
              <a:rPr lang="en-US" smtClean="0"/>
              <a:t>22</a:t>
            </a:fld>
            <a:endParaRPr lang="en-US"/>
          </a:p>
        </p:txBody>
      </p:sp>
    </p:spTree>
    <p:extLst>
      <p:ext uri="{BB962C8B-B14F-4D97-AF65-F5344CB8AC3E}">
        <p14:creationId xmlns:p14="http://schemas.microsoft.com/office/powerpoint/2010/main" val="63565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a:solidFill>
                  <a:schemeClr val="tx1"/>
                </a:solidFill>
                <a:effectLst/>
                <a:latin typeface="+mn-lt"/>
                <a:ea typeface="+mn-ea"/>
                <a:cs typeface="+mn-cs"/>
              </a:rPr>
              <a:t>Poliovirus (PV), an enterovirus belonging to the </a:t>
            </a:r>
            <a:r>
              <a:rPr lang="en-US" sz="1200" b="0" i="0" kern="1200" dirty="0" err="1">
                <a:solidFill>
                  <a:schemeClr val="tx1"/>
                </a:solidFill>
                <a:effectLst/>
                <a:latin typeface="+mn-lt"/>
                <a:ea typeface="+mn-ea"/>
                <a:cs typeface="+mn-cs"/>
              </a:rPr>
              <a:t>Picornaviridae</a:t>
            </a:r>
            <a:r>
              <a:rPr lang="en-US" sz="1200" b="0" i="0" kern="1200" dirty="0">
                <a:solidFill>
                  <a:schemeClr val="tx1"/>
                </a:solidFill>
                <a:effectLst/>
                <a:latin typeface="+mn-lt"/>
                <a:ea typeface="+mn-ea"/>
                <a:cs typeface="+mn-cs"/>
              </a:rPr>
              <a:t> family is the etiological agent of poliomyelitis, an acute paralytic disease. This disease results from lower motor neuron damage and is characterized by asymmetric persisting weakness (flaccid </a:t>
            </a:r>
            <a:r>
              <a:rPr lang="en-US" sz="1200" b="0" i="0" kern="1200" dirty="0" err="1">
                <a:solidFill>
                  <a:schemeClr val="tx1"/>
                </a:solidFill>
                <a:effectLst/>
                <a:latin typeface="+mn-lt"/>
                <a:ea typeface="+mn-ea"/>
                <a:cs typeface="+mn-cs"/>
              </a:rPr>
              <a:t>paralys</a:t>
            </a: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Polio paralyzed up to 20k children annually in pre-vaccine years</a:t>
            </a:r>
          </a:p>
          <a:p>
            <a:pPr marL="171450" indent="-171450">
              <a:buFontTx/>
              <a:buChar char="-"/>
            </a:pPr>
            <a:r>
              <a:rPr lang="en-US" sz="1200" b="0" i="0" kern="1200" dirty="0">
                <a:solidFill>
                  <a:schemeClr val="tx1"/>
                </a:solidFill>
                <a:effectLst/>
                <a:latin typeface="+mn-lt"/>
                <a:ea typeface="+mn-ea"/>
                <a:cs typeface="+mn-cs"/>
              </a:rPr>
              <a:t>Enormous national effort where 80 million people donated money to the National Foundation for Infantile Paralysis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“When Jonas Salk asked rhetorically “Would you patent the sun?” during his famous television interview with Edward R. Murrow, he did not mention that the lawyers from the National Foundation for Infantile Paralysis had looked into patenting the Salk Vaccine and concluded that it could not be patented because of prior art </a:t>
            </a:r>
            <a:endParaRPr lang="en-US" dirty="0"/>
          </a:p>
          <a:p>
            <a:endParaRPr lang="en-US" dirty="0"/>
          </a:p>
        </p:txBody>
      </p:sp>
      <p:sp>
        <p:nvSpPr>
          <p:cNvPr id="4" name="Slide Number Placeholder 3"/>
          <p:cNvSpPr>
            <a:spLocks noGrp="1"/>
          </p:cNvSpPr>
          <p:nvPr>
            <p:ph type="sldNum" sz="quarter" idx="5"/>
          </p:nvPr>
        </p:nvSpPr>
        <p:spPr/>
        <p:txBody>
          <a:bodyPr/>
          <a:lstStyle/>
          <a:p>
            <a:fld id="{7E77DDC1-F322-C249-87EC-2FC7AD331EF2}" type="slidenum">
              <a:rPr lang="en-US" smtClean="0"/>
              <a:t>4</a:t>
            </a:fld>
            <a:endParaRPr lang="en-US"/>
          </a:p>
        </p:txBody>
      </p:sp>
    </p:spTree>
    <p:extLst>
      <p:ext uri="{BB962C8B-B14F-4D97-AF65-F5344CB8AC3E}">
        <p14:creationId xmlns:p14="http://schemas.microsoft.com/office/powerpoint/2010/main" val="3599486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7DDC1-F322-C249-87EC-2FC7AD331EF2}" type="slidenum">
              <a:rPr lang="en-US" smtClean="0"/>
              <a:t>23</a:t>
            </a:fld>
            <a:endParaRPr lang="en-US"/>
          </a:p>
        </p:txBody>
      </p:sp>
    </p:spTree>
    <p:extLst>
      <p:ext uri="{BB962C8B-B14F-4D97-AF65-F5344CB8AC3E}">
        <p14:creationId xmlns:p14="http://schemas.microsoft.com/office/powerpoint/2010/main" val="4123292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4CB763E-6DAA-43A0-A0FC-A5C7C38C85E2}" type="slidenum">
              <a:rPr lang="en-US" altLang="en-US" smtClean="0"/>
              <a:pPr eaLnBrk="1" hangingPunct="1">
                <a:spcBef>
                  <a:spcPct val="0"/>
                </a:spcBef>
              </a:pPr>
              <a:t>24</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Provisional – do not want to filed until within 1 year window of having supporting data to be market ready; once converted, costs grow significantly</a:t>
            </a:r>
          </a:p>
          <a:p>
            <a:pPr eaLnBrk="1" hangingPunct="1"/>
            <a:endParaRPr lang="en-US" altLang="en-US" dirty="0"/>
          </a:p>
          <a:p>
            <a:pPr eaLnBrk="1" hangingPunct="1"/>
            <a:r>
              <a:rPr lang="en-US" altLang="en-US" dirty="0"/>
              <a:t>Provisional: couple thousand</a:t>
            </a:r>
          </a:p>
          <a:p>
            <a:pPr eaLnBrk="1" hangingPunct="1"/>
            <a:r>
              <a:rPr lang="en-US" altLang="en-US" dirty="0"/>
              <a:t>PCT/Utility: additional 5-10k to file (no prosecution responses)</a:t>
            </a:r>
          </a:p>
          <a:p>
            <a:pPr eaLnBrk="1" hangingPunct="1"/>
            <a:endParaRPr lang="en-US" altLang="en-US" dirty="0"/>
          </a:p>
          <a:p>
            <a:pPr eaLnBrk="1" hangingPunct="1"/>
            <a:r>
              <a:rPr lang="en-US" altLang="en-US" dirty="0"/>
              <a:t>about $25k to get issued claims in the US</a:t>
            </a:r>
          </a:p>
          <a:p>
            <a:pPr eaLnBrk="1" hangingPunct="1"/>
            <a:r>
              <a:rPr lang="en-US" altLang="en-US" dirty="0"/>
              <a:t>Few 100 thousand to get international claims</a:t>
            </a:r>
          </a:p>
          <a:p>
            <a:pPr eaLnBrk="1" hangingPunct="1"/>
            <a:endParaRPr lang="en-US" altLang="en-US" dirty="0"/>
          </a:p>
        </p:txBody>
      </p:sp>
    </p:spTree>
    <p:extLst>
      <p:ext uri="{BB962C8B-B14F-4D97-AF65-F5344CB8AC3E}">
        <p14:creationId xmlns:p14="http://schemas.microsoft.com/office/powerpoint/2010/main" val="985448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85750" indent="-285750">
              <a:lnSpc>
                <a:spcPct val="150000"/>
              </a:lnSpc>
              <a:buFont typeface="Arial" panose="020B0604020202020204" pitchFamily="34" charset="0"/>
              <a:buChar char="•"/>
            </a:pPr>
            <a:r>
              <a:rPr lang="en-US" sz="2400" dirty="0"/>
              <a:t>Hatch-Waxman exemption– Performing research and tests for preparing regulatory approval does not constitute </a:t>
            </a:r>
            <a:r>
              <a:rPr lang="en-US" sz="2400" dirty="0" err="1"/>
              <a:t>infringment</a:t>
            </a:r>
            <a:endParaRPr lang="en-US" sz="2400" dirty="0"/>
          </a:p>
          <a:p>
            <a:pPr marL="685800" lvl="1">
              <a:lnSpc>
                <a:spcPct val="150000"/>
              </a:lnSpc>
              <a:buFont typeface="Arial" panose="020B0604020202020204" pitchFamily="34" charset="0"/>
              <a:buChar char="•"/>
            </a:pPr>
            <a:r>
              <a:rPr lang="en-US" sz="2000" dirty="0"/>
              <a:t>Ex. Generic manufactures can prepare drugs in advance of patent expiration</a:t>
            </a:r>
          </a:p>
          <a:p>
            <a:pPr marL="228600" lvl="0">
              <a:lnSpc>
                <a:spcPct val="150000"/>
              </a:lnSpc>
              <a:buFont typeface="Arial" panose="020B0604020202020204" pitchFamily="34" charset="0"/>
              <a:buChar char="•"/>
            </a:pPr>
            <a:r>
              <a:rPr lang="en-US" sz="2000" dirty="0"/>
              <a:t>Common law research exemption- can used patented</a:t>
            </a:r>
            <a:r>
              <a:rPr lang="en-US" sz="2000" baseline="0" dirty="0"/>
              <a:t> invention for research purposes, such as at a University</a:t>
            </a:r>
          </a:p>
          <a:p>
            <a:pPr marL="685800" lvl="1">
              <a:lnSpc>
                <a:spcPct val="150000"/>
              </a:lnSpc>
              <a:buFont typeface="Arial" panose="020B0604020202020204" pitchFamily="34" charset="0"/>
              <a:buChar char="•"/>
            </a:pPr>
            <a:r>
              <a:rPr lang="en-US" sz="2000" baseline="0" dirty="0"/>
              <a:t>Further public </a:t>
            </a:r>
            <a:r>
              <a:rPr lang="en-US" sz="2000" baseline="0" dirty="0" err="1"/>
              <a:t>uni</a:t>
            </a:r>
            <a:r>
              <a:rPr lang="en-US" sz="2000" baseline="0" dirty="0"/>
              <a:t> </a:t>
            </a:r>
            <a:r>
              <a:rPr lang="en-US" sz="2000" baseline="0" dirty="0" err="1"/>
              <a:t>soverign</a:t>
            </a:r>
            <a:r>
              <a:rPr lang="en-US" sz="2000" baseline="0" dirty="0"/>
              <a:t> immunity</a:t>
            </a:r>
            <a:endParaRPr lang="en-US" sz="2000" dirty="0"/>
          </a:p>
          <a:p>
            <a:endParaRPr lang="en-US" dirty="0"/>
          </a:p>
        </p:txBody>
      </p:sp>
      <p:sp>
        <p:nvSpPr>
          <p:cNvPr id="4" name="Slide Number Placeholder 3"/>
          <p:cNvSpPr>
            <a:spLocks noGrp="1"/>
          </p:cNvSpPr>
          <p:nvPr>
            <p:ph type="sldNum" sz="quarter" idx="10"/>
          </p:nvPr>
        </p:nvSpPr>
        <p:spPr/>
        <p:txBody>
          <a:bodyPr/>
          <a:lstStyle/>
          <a:p>
            <a:pPr>
              <a:defRPr/>
            </a:pPr>
            <a:fld id="{C98B0939-2500-41F1-ABF8-6BC3951ECC1D}" type="slidenum">
              <a:rPr lang="en-US" smtClean="0"/>
              <a:pPr>
                <a:defRPr/>
              </a:pPr>
              <a:t>25</a:t>
            </a:fld>
            <a:endParaRPr lang="en-US" dirty="0"/>
          </a:p>
        </p:txBody>
      </p:sp>
    </p:spTree>
    <p:extLst>
      <p:ext uri="{BB962C8B-B14F-4D97-AF65-F5344CB8AC3E}">
        <p14:creationId xmlns:p14="http://schemas.microsoft.com/office/powerpoint/2010/main" val="944323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F265D9-E221-48E6-8816-4C14EBCDC5C7}" type="slidenum">
              <a:rPr lang="en-US" altLang="en-US" smtClean="0"/>
              <a:pPr eaLnBrk="1" hangingPunct="1"/>
              <a:t>26</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7DDC1-F322-C249-87EC-2FC7AD331EF2}" type="slidenum">
              <a:rPr lang="en-US" smtClean="0"/>
              <a:t>29</a:t>
            </a:fld>
            <a:endParaRPr lang="en-US"/>
          </a:p>
        </p:txBody>
      </p:sp>
    </p:spTree>
    <p:extLst>
      <p:ext uri="{BB962C8B-B14F-4D97-AF65-F5344CB8AC3E}">
        <p14:creationId xmlns:p14="http://schemas.microsoft.com/office/powerpoint/2010/main" val="3071436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D3F4A8-74FB-491B-A12B-214164225DEA}" type="slidenum">
              <a:rPr lang="en-US" smtClean="0"/>
              <a:t>30</a:t>
            </a:fld>
            <a:endParaRPr lang="en-US"/>
          </a:p>
        </p:txBody>
      </p:sp>
    </p:spTree>
    <p:extLst>
      <p:ext uri="{BB962C8B-B14F-4D97-AF65-F5344CB8AC3E}">
        <p14:creationId xmlns:p14="http://schemas.microsoft.com/office/powerpoint/2010/main" val="1120991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D3F4A8-74FB-491B-A12B-214164225DEA}" type="slidenum">
              <a:rPr lang="en-US" smtClean="0"/>
              <a:t>31</a:t>
            </a:fld>
            <a:endParaRPr lang="en-US"/>
          </a:p>
        </p:txBody>
      </p:sp>
    </p:spTree>
    <p:extLst>
      <p:ext uri="{BB962C8B-B14F-4D97-AF65-F5344CB8AC3E}">
        <p14:creationId xmlns:p14="http://schemas.microsoft.com/office/powerpoint/2010/main" val="10851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460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 41s</a:t>
            </a:r>
          </a:p>
        </p:txBody>
      </p:sp>
      <p:sp>
        <p:nvSpPr>
          <p:cNvPr id="4" name="Slide Number Placeholder 3"/>
          <p:cNvSpPr>
            <a:spLocks noGrp="1"/>
          </p:cNvSpPr>
          <p:nvPr>
            <p:ph type="sldNum" sz="quarter" idx="5"/>
          </p:nvPr>
        </p:nvSpPr>
        <p:spPr/>
        <p:txBody>
          <a:bodyPr/>
          <a:lstStyle/>
          <a:p>
            <a:fld id="{099F3475-1402-4142-A43D-E9FD489E220A}" type="slidenum">
              <a:rPr lang="en-US" smtClean="0"/>
              <a:t>35</a:t>
            </a:fld>
            <a:endParaRPr lang="en-US"/>
          </a:p>
        </p:txBody>
      </p:sp>
    </p:spTree>
    <p:extLst>
      <p:ext uri="{BB962C8B-B14F-4D97-AF65-F5344CB8AC3E}">
        <p14:creationId xmlns:p14="http://schemas.microsoft.com/office/powerpoint/2010/main" val="3969721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3m</a:t>
            </a:r>
          </a:p>
        </p:txBody>
      </p:sp>
      <p:sp>
        <p:nvSpPr>
          <p:cNvPr id="4" name="Slide Number Placeholder 3"/>
          <p:cNvSpPr>
            <a:spLocks noGrp="1"/>
          </p:cNvSpPr>
          <p:nvPr>
            <p:ph type="sldNum" sz="quarter" idx="5"/>
          </p:nvPr>
        </p:nvSpPr>
        <p:spPr/>
        <p:txBody>
          <a:bodyPr/>
          <a:lstStyle/>
          <a:p>
            <a:fld id="{099F3475-1402-4142-A43D-E9FD489E220A}" type="slidenum">
              <a:rPr lang="en-US" smtClean="0"/>
              <a:t>36</a:t>
            </a:fld>
            <a:endParaRPr lang="en-US"/>
          </a:p>
        </p:txBody>
      </p:sp>
    </p:spTree>
    <p:extLst>
      <p:ext uri="{BB962C8B-B14F-4D97-AF65-F5344CB8AC3E}">
        <p14:creationId xmlns:p14="http://schemas.microsoft.com/office/powerpoint/2010/main" val="1654274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7DDC1-F322-C249-87EC-2FC7AD331EF2}" type="slidenum">
              <a:rPr lang="en-US" smtClean="0"/>
              <a:t>5</a:t>
            </a:fld>
            <a:endParaRPr lang="en-US"/>
          </a:p>
        </p:txBody>
      </p:sp>
    </p:spTree>
    <p:extLst>
      <p:ext uri="{BB962C8B-B14F-4D97-AF65-F5344CB8AC3E}">
        <p14:creationId xmlns:p14="http://schemas.microsoft.com/office/powerpoint/2010/main" val="2720835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372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959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852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977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57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700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00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1991 – University of Minnesota Researchers Jim </a:t>
            </a:r>
            <a:r>
              <a:rPr lang="en-US" dirty="0" err="1"/>
              <a:t>Luby</a:t>
            </a:r>
            <a:r>
              <a:rPr lang="en-US" dirty="0"/>
              <a:t> and David Bedford developed Honeycrisp apples. After it came out the NYT called it “the iPod of apples”. Also has a great ability to survive harsh climates with a storage life around 7 months. This was patented in 1990 and brought in more than 14 million to UM. This money helped fund additional academic research in agriculture and in other areas. </a:t>
            </a:r>
          </a:p>
          <a:p>
            <a:endParaRPr lang="en-US" dirty="0"/>
          </a:p>
          <a:p>
            <a:r>
              <a:rPr lang="en-US" dirty="0"/>
              <a:t>1996 – Google Larry Page and Sergey Brin created an internet search engine called Page Rank, today known as google. Originally hosted on the Stanford University website in 1996, within 6 months the popularity overloaded Stanford’s </a:t>
            </a:r>
            <a:r>
              <a:rPr lang="en-US" dirty="0" err="1"/>
              <a:t>bandwith</a:t>
            </a:r>
            <a:r>
              <a:rPr lang="en-US" dirty="0"/>
              <a:t> shutting down the university internet access several times. They disclosed this invention to the technology transfer office, who was offered a non-exclusive license from a company. However, the director decided to provide the inventors an exclusive license to help them raise funds. This invention also being patented</a:t>
            </a:r>
          </a:p>
          <a:p>
            <a:endParaRPr lang="en-US" dirty="0"/>
          </a:p>
          <a:p>
            <a:r>
              <a:rPr lang="en-US" dirty="0"/>
              <a:t>1933 – Farmer found that clover his cows had been eating led to their death, and he brought samples of  blood over to UW-Madison. After years of research the anticoagulant in the clover feed was found and they named it Warfarin. It ultimately became on of the most </a:t>
            </a:r>
            <a:r>
              <a:rPr lang="en-US" dirty="0" err="1"/>
              <a:t>widley</a:t>
            </a:r>
            <a:r>
              <a:rPr lang="en-US" dirty="0"/>
              <a:t> used rat </a:t>
            </a:r>
            <a:r>
              <a:rPr lang="en-US" dirty="0" err="1"/>
              <a:t>poisens</a:t>
            </a:r>
            <a:r>
              <a:rPr lang="en-US" dirty="0"/>
              <a:t>. Later it led to its use as a blood thinner and is now one of the most widely prescribed blood thinners in the world</a:t>
            </a:r>
          </a:p>
          <a:p>
            <a:endParaRPr lang="en-US" dirty="0"/>
          </a:p>
          <a:p>
            <a:r>
              <a:rPr lang="en-US" dirty="0"/>
              <a:t>1985 – Researcher Raymond </a:t>
            </a:r>
            <a:r>
              <a:rPr lang="en-US" dirty="0" err="1"/>
              <a:t>Woosley</a:t>
            </a:r>
            <a:r>
              <a:rPr lang="en-US" dirty="0"/>
              <a:t> at Georgetown brought in to look at current non drowsy anti-histamine and identified a breakdown product Fexofenadine. Went on to patent this and commercialized by Sanofi-</a:t>
            </a:r>
            <a:r>
              <a:rPr lang="en-US" dirty="0" err="1"/>
              <a:t>Aventi</a:t>
            </a:r>
            <a:r>
              <a:rPr lang="en-US" dirty="0"/>
              <a:t>. 2011 became OTC and totaled 221.6 million in sales. </a:t>
            </a:r>
          </a:p>
          <a:p>
            <a:endParaRPr lang="en-US" dirty="0"/>
          </a:p>
          <a:p>
            <a:r>
              <a:rPr lang="en-US" dirty="0"/>
              <a:t>2003- Filed patent application based on CART therapy focuses on reprogramming T-cells to target a protein called CD19 found in leukemia and lymphoma cells, and added a molecule that induces the T- cells to kill </a:t>
            </a:r>
            <a:r>
              <a:rPr lang="en-US" dirty="0" err="1"/>
              <a:t>targetred</a:t>
            </a:r>
            <a:r>
              <a:rPr lang="en-US" dirty="0"/>
              <a:t> cancer cells and causes the T-cells to proliferate. Licensed to Juno in 2013 and currently in clinical trials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99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246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DDC1-F322-C249-87EC-2FC7AD331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89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7DDC1-F322-C249-87EC-2FC7AD331EF2}" type="slidenum">
              <a:rPr lang="en-US" smtClean="0"/>
              <a:t>11</a:t>
            </a:fld>
            <a:endParaRPr lang="en-US"/>
          </a:p>
        </p:txBody>
      </p:sp>
    </p:spTree>
    <p:extLst>
      <p:ext uri="{BB962C8B-B14F-4D97-AF65-F5344CB8AC3E}">
        <p14:creationId xmlns:p14="http://schemas.microsoft.com/office/powerpoint/2010/main" val="295942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defTabSz="457200">
              <a:defRPr/>
            </a:pPr>
            <a:endParaRPr lang="en-US" sz="2400">
              <a:solidFill>
                <a:srgbClr val="000000"/>
              </a:solidFill>
              <a:latin typeface="Times New Roman" charset="0"/>
            </a:endParaRPr>
          </a:p>
        </p:txBody>
      </p:sp>
      <p:sp>
        <p:nvSpPr>
          <p:cNvPr id="13314" name="Rectangle 2"/>
          <p:cNvSpPr>
            <a:spLocks noGrp="1" noChangeArrowheads="1"/>
          </p:cNvSpPr>
          <p:nvPr>
            <p:ph type="ctrTitle"/>
          </p:nvPr>
        </p:nvSpPr>
        <p:spPr>
          <a:xfrm>
            <a:off x="812800" y="990600"/>
            <a:ext cx="10363200" cy="1371600"/>
          </a:xfrm>
        </p:spPr>
        <p:txBody>
          <a:bodyPr/>
          <a:lstStyle>
            <a:lvl1pPr>
              <a:defRPr sz="4000"/>
            </a:lvl1pPr>
          </a:lstStyle>
          <a:p>
            <a:r>
              <a:rPr lang="en-US"/>
              <a:t>Click to edit Master title style</a:t>
            </a:r>
          </a:p>
        </p:txBody>
      </p:sp>
      <p:sp>
        <p:nvSpPr>
          <p:cNvPr id="13315" name="Rectangle 3"/>
          <p:cNvSpPr>
            <a:spLocks noGrp="1" noChangeArrowheads="1"/>
          </p:cNvSpPr>
          <p:nvPr>
            <p:ph type="subTitle" idx="1"/>
          </p:nvPr>
        </p:nvSpPr>
        <p:spPr>
          <a:xfrm>
            <a:off x="1930400" y="3429000"/>
            <a:ext cx="9347200" cy="1600200"/>
          </a:xfrm>
        </p:spPr>
        <p:txBody>
          <a:bodyPr/>
          <a:lstStyle>
            <a:lvl1pPr marL="0" indent="0">
              <a:buFont typeface="Wingdings"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xfrm>
            <a:off x="8737600" y="6248400"/>
            <a:ext cx="2540000" cy="457200"/>
          </a:xfrm>
        </p:spPr>
        <p:txBody>
          <a:bodyPr/>
          <a:lstStyle>
            <a:lvl1pPr>
              <a:defRPr/>
            </a:lvl1pPr>
          </a:lstStyle>
          <a:p>
            <a:fld id="{2D24061C-EB03-AE49-96E1-1416173218C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2D24061C-EB03-AE49-96E1-1416173218C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7951016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4424099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42926524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0142139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5348035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298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0087154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1959492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3964442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79459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5118" y="304800"/>
            <a:ext cx="2669116"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5651" y="304800"/>
            <a:ext cx="7806267"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2D24061C-EB03-AE49-96E1-1416173218C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0133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7144112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41782486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4478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8781155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38169075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3069886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5540529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3617" y="676398"/>
            <a:ext cx="7036047" cy="533400"/>
          </a:xfrm>
        </p:spPr>
        <p:txBody>
          <a:bodyPr wrap="none">
            <a:noAutofit/>
          </a:bodyPr>
          <a:lstStyle>
            <a:lvl1pPr algn="l">
              <a:defRPr sz="2400">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048544" y="1257874"/>
            <a:ext cx="7054789" cy="749253"/>
          </a:xfrm>
        </p:spPr>
        <p:txBody>
          <a:bodyPr>
            <a:noAutofit/>
          </a:bodyPr>
          <a:lstStyle>
            <a:lvl1pPr marL="0" indent="0" algn="l">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TextBox 3"/>
          <p:cNvSpPr txBox="1"/>
          <p:nvPr userDrawn="1"/>
        </p:nvSpPr>
        <p:spPr>
          <a:xfrm>
            <a:off x="11280562" y="4536489"/>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757610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6154" y="4576380"/>
            <a:ext cx="6440905" cy="1235556"/>
          </a:xfrm>
        </p:spPr>
        <p:txBody>
          <a:bodyPr wrap="square" anchor="t">
            <a:normAutofit/>
          </a:bodyPr>
          <a:lstStyle>
            <a:lvl1pPr algn="l">
              <a:defRPr sz="2400" b="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92730" y="3300634"/>
            <a:ext cx="6391921" cy="1180730"/>
          </a:xfrm>
        </p:spPr>
        <p:txBody>
          <a:bodyPr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19863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43296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_Oran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6154" y="4576380"/>
            <a:ext cx="6440905" cy="1235556"/>
          </a:xfrm>
        </p:spPr>
        <p:txBody>
          <a:bodyPr wrap="square" anchor="t">
            <a:normAutofit/>
          </a:bodyPr>
          <a:lstStyle>
            <a:lvl1pPr algn="l">
              <a:defRPr sz="2400" b="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92730" y="3300634"/>
            <a:ext cx="6391921" cy="1180730"/>
          </a:xfrm>
        </p:spPr>
        <p:txBody>
          <a:bodyPr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19088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_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6154" y="4576380"/>
            <a:ext cx="6440905" cy="1235556"/>
          </a:xfrm>
        </p:spPr>
        <p:txBody>
          <a:bodyPr wrap="square" anchor="t">
            <a:normAutofit/>
          </a:bodyPr>
          <a:lstStyle>
            <a:lvl1pPr algn="l">
              <a:defRPr sz="2400" b="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92730" y="3300634"/>
            <a:ext cx="6391921" cy="1180730"/>
          </a:xfrm>
        </p:spPr>
        <p:txBody>
          <a:bodyPr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14116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_Sa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6154" y="4576380"/>
            <a:ext cx="6440905" cy="1235556"/>
          </a:xfrm>
        </p:spPr>
        <p:txBody>
          <a:bodyPr wrap="square" anchor="t">
            <a:normAutofit/>
          </a:bodyPr>
          <a:lstStyle>
            <a:lvl1pPr algn="l">
              <a:defRPr sz="2400" b="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92730" y="3300634"/>
            <a:ext cx="6391921" cy="1180730"/>
          </a:xfrm>
        </p:spPr>
        <p:txBody>
          <a:bodyPr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27702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with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2"/>
            <a:ext cx="12192000" cy="2245937"/>
          </a:xfrm>
          <a:prstGeom prst="rect">
            <a:avLst/>
          </a:prstGeom>
          <a:gradFill flip="none" rotWithShape="1">
            <a:gsLst>
              <a:gs pos="15000">
                <a:schemeClr val="accent2"/>
              </a:gs>
              <a:gs pos="89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rmAutofit/>
          </a:bodyPr>
          <a:lstStyle>
            <a:lvl1pPr>
              <a:defRPr>
                <a:solidFill>
                  <a:schemeClr val="accent6"/>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27478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out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rmAutofit/>
          </a:bodyPr>
          <a:lstStyle>
            <a:lvl1pPr>
              <a:defRPr>
                <a:solidFill>
                  <a:schemeClr val="accent6"/>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689957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and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2"/>
            <a:ext cx="12192000" cy="2245937"/>
          </a:xfrm>
          <a:prstGeom prst="rect">
            <a:avLst/>
          </a:prstGeom>
          <a:gradFill flip="none" rotWithShape="1">
            <a:gsLst>
              <a:gs pos="15000">
                <a:schemeClr val="accent2"/>
              </a:gs>
              <a:gs pos="89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37860" y="4645152"/>
            <a:ext cx="8251649" cy="566738"/>
          </a:xfrm>
        </p:spPr>
        <p:txBody>
          <a:bodyPr anchor="b">
            <a:noAutofit/>
          </a:bodyPr>
          <a:lstStyle>
            <a:lvl1pPr algn="l">
              <a:defRPr sz="1800" b="0">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637860" y="612780"/>
            <a:ext cx="8251649" cy="3776345"/>
          </a:xfrm>
        </p:spPr>
        <p:txBody>
          <a:bodyPr/>
          <a:lstStyle>
            <a:lvl1pPr marL="0" indent="0">
              <a:buNone/>
              <a:defRPr sz="24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7860" y="5257610"/>
            <a:ext cx="8251649" cy="905446"/>
          </a:xfrm>
        </p:spPr>
        <p:txBody>
          <a:bodyPr/>
          <a:lstStyle>
            <a:lvl1pPr marL="0" indent="0">
              <a:buNone/>
              <a:defRPr sz="1050">
                <a:solidFill>
                  <a:srgbClr val="41748D"/>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4875296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without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7860" y="4645152"/>
            <a:ext cx="8251649" cy="566738"/>
          </a:xfrm>
        </p:spPr>
        <p:txBody>
          <a:bodyPr anchor="b">
            <a:noAutofit/>
          </a:bodyPr>
          <a:lstStyle>
            <a:lvl1pPr algn="l">
              <a:defRPr sz="1800" b="0">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637860" y="612780"/>
            <a:ext cx="8251649" cy="3776345"/>
          </a:xfrm>
        </p:spPr>
        <p:txBody>
          <a:bodyPr/>
          <a:lstStyle>
            <a:lvl1pPr marL="0" indent="0">
              <a:buNone/>
              <a:defRPr sz="24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7860" y="5257610"/>
            <a:ext cx="8251649" cy="905446"/>
          </a:xfrm>
        </p:spPr>
        <p:txBody>
          <a:bodyPr/>
          <a:lstStyle>
            <a:lvl1pPr marL="0" indent="0">
              <a:buNone/>
              <a:defRPr sz="1050">
                <a:solidFill>
                  <a:srgbClr val="41748D"/>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10590204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hart Layout with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2"/>
            <a:ext cx="12192000" cy="2245937"/>
          </a:xfrm>
          <a:prstGeom prst="rect">
            <a:avLst/>
          </a:prstGeom>
          <a:gradFill flip="none" rotWithShape="1">
            <a:gsLst>
              <a:gs pos="15000">
                <a:schemeClr val="accent2"/>
              </a:gs>
              <a:gs pos="89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7" name="Text Placeholder 3"/>
          <p:cNvSpPr>
            <a:spLocks noGrp="1"/>
          </p:cNvSpPr>
          <p:nvPr>
            <p:ph type="body" sz="half" idx="2"/>
          </p:nvPr>
        </p:nvSpPr>
        <p:spPr>
          <a:xfrm>
            <a:off x="609604" y="5285042"/>
            <a:ext cx="8243329" cy="868870"/>
          </a:xfrm>
        </p:spPr>
        <p:txBody>
          <a:bodyPr/>
          <a:lstStyle>
            <a:lvl1pPr marL="0" indent="0">
              <a:buNone/>
              <a:defRPr sz="1050">
                <a:solidFill>
                  <a:srgbClr val="41748D"/>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Chart Placeholder 7"/>
          <p:cNvSpPr>
            <a:spLocks noGrp="1"/>
          </p:cNvSpPr>
          <p:nvPr>
            <p:ph type="chart" sz="quarter" idx="10"/>
          </p:nvPr>
        </p:nvSpPr>
        <p:spPr>
          <a:xfrm>
            <a:off x="609433" y="1554988"/>
            <a:ext cx="8241961" cy="3602228"/>
          </a:xfrm>
        </p:spPr>
        <p:txBody>
          <a:bodyPr>
            <a:normAutofit/>
          </a:bodyPr>
          <a:lstStyle>
            <a:lvl1pPr>
              <a:defRPr sz="2400">
                <a:solidFill>
                  <a:schemeClr val="accent6"/>
                </a:solidFill>
              </a:defRPr>
            </a:lvl1pPr>
          </a:lstStyle>
          <a:p>
            <a:r>
              <a:rPr lang="en-US"/>
              <a:t>Click icon to add chart</a:t>
            </a:r>
            <a:endParaRPr lang="en-US" dirty="0"/>
          </a:p>
        </p:txBody>
      </p:sp>
    </p:spTree>
    <p:extLst>
      <p:ext uri="{BB962C8B-B14F-4D97-AF65-F5344CB8AC3E}">
        <p14:creationId xmlns:p14="http://schemas.microsoft.com/office/powerpoint/2010/main" val="42551451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rt Layout without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7" name="Text Placeholder 3"/>
          <p:cNvSpPr>
            <a:spLocks noGrp="1"/>
          </p:cNvSpPr>
          <p:nvPr>
            <p:ph type="body" sz="half" idx="2"/>
          </p:nvPr>
        </p:nvSpPr>
        <p:spPr>
          <a:xfrm>
            <a:off x="609604" y="5285042"/>
            <a:ext cx="8243329" cy="868870"/>
          </a:xfrm>
        </p:spPr>
        <p:txBody>
          <a:bodyPr/>
          <a:lstStyle>
            <a:lvl1pPr marL="0" indent="0">
              <a:buNone/>
              <a:defRPr sz="1050">
                <a:solidFill>
                  <a:srgbClr val="41748D"/>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Chart Placeholder 7"/>
          <p:cNvSpPr>
            <a:spLocks noGrp="1"/>
          </p:cNvSpPr>
          <p:nvPr>
            <p:ph type="chart" sz="quarter" idx="10"/>
          </p:nvPr>
        </p:nvSpPr>
        <p:spPr>
          <a:xfrm>
            <a:off x="609433" y="1554988"/>
            <a:ext cx="8241961" cy="3602228"/>
          </a:xfrm>
        </p:spPr>
        <p:txBody>
          <a:bodyPr>
            <a:normAutofit/>
          </a:bodyPr>
          <a:lstStyle>
            <a:lvl1pPr>
              <a:defRPr sz="2400">
                <a:solidFill>
                  <a:schemeClr val="accent6"/>
                </a:solidFill>
              </a:defRPr>
            </a:lvl1pPr>
          </a:lstStyle>
          <a:p>
            <a:r>
              <a:rPr lang="en-US"/>
              <a:t>Click icon to add chart</a:t>
            </a:r>
            <a:endParaRPr lang="en-US" dirty="0"/>
          </a:p>
        </p:txBody>
      </p:sp>
    </p:spTree>
    <p:extLst>
      <p:ext uri="{BB962C8B-B14F-4D97-AF65-F5344CB8AC3E}">
        <p14:creationId xmlns:p14="http://schemas.microsoft.com/office/powerpoint/2010/main" val="3016492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Only Layout with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221817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rgbClr val="015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rgbClr val="B3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894667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Only Layout without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0975605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Layout with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2"/>
            <a:ext cx="12192000" cy="2245937"/>
          </a:xfrm>
          <a:prstGeom prst="rect">
            <a:avLst/>
          </a:prstGeom>
          <a:gradFill flip="none" rotWithShape="1">
            <a:gsLst>
              <a:gs pos="15000">
                <a:schemeClr val="accent2"/>
              </a:gs>
              <a:gs pos="89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813668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Layout without Gradient Top">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3978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scri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1906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897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25984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4369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28195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lvl1pPr>
              <a:defRPr>
                <a:solidFill>
                  <a:srgbClr val="00528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lvl1pPr>
              <a:defRPr>
                <a:solidFill>
                  <a:srgbClr val="005288"/>
                </a:solidFill>
              </a:defRPr>
            </a:lvl1pPr>
            <a:lvl2pPr>
              <a:defRPr>
                <a:solidFill>
                  <a:srgbClr val="14726C"/>
                </a:solidFill>
              </a:defRPr>
            </a:lvl2pPr>
            <a:lvl4pPr>
              <a:defRPr>
                <a:solidFill>
                  <a:srgbClr val="005288"/>
                </a:solidFill>
              </a:defRPr>
            </a:lvl4pPr>
            <a:lvl5pPr>
              <a:defRPr>
                <a:solidFill>
                  <a:srgbClr val="1472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Rectangle 4">
            <a:extLst>
              <a:ext uri="{FF2B5EF4-FFF2-40B4-BE49-F238E27FC236}">
                <a16:creationId xmlns:a16="http://schemas.microsoft.com/office/drawing/2014/main" id="{A77EB996-F49E-4DEA-8A54-6FD558055E14}"/>
              </a:ext>
            </a:extLst>
          </p:cNvPr>
          <p:cNvSpPr/>
          <p:nvPr userDrawn="1"/>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7" name="Picture 6">
            <a:extLst>
              <a:ext uri="{FF2B5EF4-FFF2-40B4-BE49-F238E27FC236}">
                <a16:creationId xmlns:a16="http://schemas.microsoft.com/office/drawing/2014/main" id="{A9A6B2AC-8B16-449A-BBCB-37D96D77B840}"/>
              </a:ext>
            </a:extLst>
          </p:cNvPr>
          <p:cNvPicPr>
            <a:picLocks noChangeAspect="1"/>
          </p:cNvPicPr>
          <p:nvPr userDrawn="1"/>
        </p:nvPicPr>
        <p:blipFill>
          <a:blip r:embed="rId2"/>
          <a:stretch>
            <a:fillRect/>
          </a:stretch>
        </p:blipFill>
        <p:spPr>
          <a:xfrm>
            <a:off x="292418" y="6017956"/>
            <a:ext cx="7124258" cy="857250"/>
          </a:xfrm>
          <a:prstGeom prst="rect">
            <a:avLst/>
          </a:prstGeom>
        </p:spPr>
      </p:pic>
    </p:spTree>
    <p:extLst>
      <p:ext uri="{BB962C8B-B14F-4D97-AF65-F5344CB8AC3E}">
        <p14:creationId xmlns:p14="http://schemas.microsoft.com/office/powerpoint/2010/main" val="1480536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289740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5328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2D24061C-EB03-AE49-96E1-1416173218C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2071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8797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684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rgbClr val="147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6634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259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647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2539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147386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18293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7285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2D24061C-EB03-AE49-96E1-1416173218C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238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91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69226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5732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822632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722588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797750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31113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3758220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3734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2D24061C-EB03-AE49-96E1-1416173218C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3168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8244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758831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780963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4068394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503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29534227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4252925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16623276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75608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fld id="{2D24061C-EB03-AE49-96E1-1416173218C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767465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06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006644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413674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8844357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38224725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lvl1pPr>
              <a:defRPr>
                <a:solidFill>
                  <a:srgbClr val="005288"/>
                </a:solidFill>
              </a:defRPr>
            </a:lvl1pPr>
          </a:lstStyle>
          <a:p>
            <a:r>
              <a:rPr lang="en-US" dirty="0"/>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139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42855530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8452305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79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fld id="{2D24061C-EB03-AE49-96E1-1416173218C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4102106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1364282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31631516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699928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Layout with Gradient Top">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7919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337792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599884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76493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927747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1461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fld id="{2D24061C-EB03-AE49-96E1-1416173218C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10715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767082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19733755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353631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60272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71357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29739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10212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5560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47256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2D24061C-EB03-AE49-96E1-1416173218C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870841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2859139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062244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0175372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4396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2246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722172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39420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2846066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192415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2D24061C-EB03-AE49-96E1-1416173218C6}"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9984805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0997546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8963002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57433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09709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1744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9004181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0757459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9603577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491813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41" Type="http://schemas.openxmlformats.org/officeDocument/2006/relationships/slideLayout" Target="../slideLayouts/slideLayout106.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theme" Target="../theme/theme3.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8" Type="http://schemas.openxmlformats.org/officeDocument/2006/relationships/slideLayout" Target="../slideLayouts/slideLayout73.xml"/><Relationship Id="rId51" Type="http://schemas.openxmlformats.org/officeDocument/2006/relationships/slideLayout" Target="../slideLayouts/slideLayout1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4.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image" Target="../media/image2.jpeg"/><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6233" y="304801"/>
            <a:ext cx="10668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55651" y="1752600"/>
            <a:ext cx="1066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5" name="AutoShape 7"/>
          <p:cNvSpPr>
            <a:spLocks noChangeArrowheads="1"/>
          </p:cNvSpPr>
          <p:nvPr/>
        </p:nvSpPr>
        <p:spPr bwMode="auto">
          <a:xfrm>
            <a:off x="812800" y="156686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defTabSz="457200">
              <a:defRPr/>
            </a:pPr>
            <a:endParaRPr lang="en-US" sz="2400">
              <a:solidFill>
                <a:srgbClr val="000000"/>
              </a:solidFill>
              <a:latin typeface="Times New Roman" charset="0"/>
            </a:endParaRPr>
          </a:p>
        </p:txBody>
      </p:sp>
      <p:sp>
        <p:nvSpPr>
          <p:cNvPr id="12296" name="Line 8"/>
          <p:cNvSpPr>
            <a:spLocks noChangeShapeType="1"/>
          </p:cNvSpPr>
          <p:nvPr/>
        </p:nvSpPr>
        <p:spPr bwMode="auto">
          <a:xfrm flipV="1">
            <a:off x="812800" y="6172200"/>
            <a:ext cx="10566400" cy="0"/>
          </a:xfrm>
          <a:prstGeom prst="line">
            <a:avLst/>
          </a:prstGeom>
          <a:noFill/>
          <a:ln w="3175">
            <a:solidFill>
              <a:schemeClr val="accent2"/>
            </a:solidFill>
            <a:round/>
            <a:headEnd/>
            <a:tailEnd/>
          </a:ln>
          <a:effectLst/>
        </p:spPr>
        <p:txBody>
          <a:bodyPr/>
          <a:lstStyle/>
          <a:p>
            <a:pPr defTabSz="457200">
              <a:defRPr/>
            </a:pPr>
            <a:endParaRPr lang="en-US" sz="1800">
              <a:solidFill>
                <a:srgbClr val="000000"/>
              </a:solidFill>
            </a:endParaRPr>
          </a:p>
        </p:txBody>
      </p:sp>
      <p:sp>
        <p:nvSpPr>
          <p:cNvPr id="12297" name="Rectangle 9"/>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defTabSz="457200"/>
            <a:endParaRPr lang="en-US">
              <a:solidFill>
                <a:srgbClr val="000000"/>
              </a:solidFill>
            </a:endParaRPr>
          </a:p>
        </p:txBody>
      </p:sp>
      <p:sp>
        <p:nvSpPr>
          <p:cNvPr id="12298" name="Rectangle 10"/>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ea typeface="+mn-ea"/>
                <a:cs typeface="+mn-cs"/>
              </a:defRPr>
            </a:lvl1pPr>
          </a:lstStyle>
          <a:p>
            <a:pPr defTabSz="457200"/>
            <a:endParaRPr lang="en-US">
              <a:solidFill>
                <a:srgbClr val="000000"/>
              </a:solidFill>
            </a:endParaRPr>
          </a:p>
        </p:txBody>
      </p:sp>
      <p:sp>
        <p:nvSpPr>
          <p:cNvPr id="12299" name="Rectangle 11"/>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defTabSz="457200"/>
            <a:fld id="{2D24061C-EB03-AE49-96E1-1416173218C6}" type="slidenum">
              <a:rPr lang="en-US" smtClean="0">
                <a:solidFill>
                  <a:srgbClr val="000000"/>
                </a:solidFill>
              </a:rPr>
              <a:pPr defTabSz="457200"/>
              <a:t>‹#›</a:t>
            </a:fld>
            <a:endParaRPr lang="en-US">
              <a:solidFill>
                <a:srgbClr val="000000"/>
              </a:solidFill>
            </a:endParaRPr>
          </a:p>
        </p:txBody>
      </p:sp>
    </p:spTree>
    <p:extLst>
      <p:ext uri="{BB962C8B-B14F-4D97-AF65-F5344CB8AC3E}">
        <p14:creationId xmlns:p14="http://schemas.microsoft.com/office/powerpoint/2010/main" val="5430676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rtl="0" eaLnBrk="1" fontAlgn="base" hangingPunct="1">
        <a:spcBef>
          <a:spcPct val="0"/>
        </a:spcBef>
        <a:spcAft>
          <a:spcPct val="0"/>
        </a:spcAft>
        <a:defRPr sz="3800" b="1">
          <a:solidFill>
            <a:srgbClr val="003399"/>
          </a:solidFill>
          <a:latin typeface="+mj-lt"/>
          <a:ea typeface="ＭＳ Ｐゴシック" charset="-128"/>
          <a:cs typeface="ＭＳ Ｐゴシック" charset="-128"/>
        </a:defRPr>
      </a:lvl1pPr>
      <a:lvl2pPr algn="l" rtl="0" eaLnBrk="1" fontAlgn="base" hangingPunct="1">
        <a:spcBef>
          <a:spcPct val="0"/>
        </a:spcBef>
        <a:spcAft>
          <a:spcPct val="0"/>
        </a:spcAft>
        <a:defRPr sz="3800" b="1">
          <a:solidFill>
            <a:srgbClr val="003399"/>
          </a:solidFill>
          <a:latin typeface="Verdana" charset="0"/>
          <a:ea typeface="ＭＳ Ｐゴシック" charset="-128"/>
          <a:cs typeface="ＭＳ Ｐゴシック" charset="-128"/>
        </a:defRPr>
      </a:lvl2pPr>
      <a:lvl3pPr algn="l" rtl="0" eaLnBrk="1" fontAlgn="base" hangingPunct="1">
        <a:spcBef>
          <a:spcPct val="0"/>
        </a:spcBef>
        <a:spcAft>
          <a:spcPct val="0"/>
        </a:spcAft>
        <a:defRPr sz="3800" b="1">
          <a:solidFill>
            <a:srgbClr val="003399"/>
          </a:solidFill>
          <a:latin typeface="Verdana" charset="0"/>
          <a:ea typeface="ＭＳ Ｐゴシック" charset="-128"/>
          <a:cs typeface="ＭＳ Ｐゴシック" charset="-128"/>
        </a:defRPr>
      </a:lvl3pPr>
      <a:lvl4pPr algn="l" rtl="0" eaLnBrk="1" fontAlgn="base" hangingPunct="1">
        <a:spcBef>
          <a:spcPct val="0"/>
        </a:spcBef>
        <a:spcAft>
          <a:spcPct val="0"/>
        </a:spcAft>
        <a:defRPr sz="3800" b="1">
          <a:solidFill>
            <a:srgbClr val="003399"/>
          </a:solidFill>
          <a:latin typeface="Verdana" charset="0"/>
          <a:ea typeface="ＭＳ Ｐゴシック" charset="-128"/>
          <a:cs typeface="ＭＳ Ｐゴシック" charset="-128"/>
        </a:defRPr>
      </a:lvl4pPr>
      <a:lvl5pPr algn="l" rtl="0" eaLnBrk="1" fontAlgn="base" hangingPunct="1">
        <a:spcBef>
          <a:spcPct val="0"/>
        </a:spcBef>
        <a:spcAft>
          <a:spcPct val="0"/>
        </a:spcAft>
        <a:defRPr sz="3800" b="1">
          <a:solidFill>
            <a:srgbClr val="003399"/>
          </a:solidFill>
          <a:latin typeface="Verdana" charset="0"/>
          <a:ea typeface="ＭＳ Ｐゴシック" charset="-128"/>
          <a:cs typeface="ＭＳ Ｐゴシック" charset="-128"/>
        </a:defRPr>
      </a:lvl5pPr>
      <a:lvl6pPr marL="457200" algn="l" rtl="0" eaLnBrk="1" fontAlgn="base" hangingPunct="1">
        <a:spcBef>
          <a:spcPct val="0"/>
        </a:spcBef>
        <a:spcAft>
          <a:spcPct val="0"/>
        </a:spcAft>
        <a:defRPr sz="3800" b="1">
          <a:solidFill>
            <a:srgbClr val="003399"/>
          </a:solidFill>
          <a:latin typeface="Verdana" charset="0"/>
        </a:defRPr>
      </a:lvl6pPr>
      <a:lvl7pPr marL="914400" algn="l" rtl="0" eaLnBrk="1" fontAlgn="base" hangingPunct="1">
        <a:spcBef>
          <a:spcPct val="0"/>
        </a:spcBef>
        <a:spcAft>
          <a:spcPct val="0"/>
        </a:spcAft>
        <a:defRPr sz="3800" b="1">
          <a:solidFill>
            <a:srgbClr val="003399"/>
          </a:solidFill>
          <a:latin typeface="Verdana" charset="0"/>
        </a:defRPr>
      </a:lvl7pPr>
      <a:lvl8pPr marL="1371600" algn="l" rtl="0" eaLnBrk="1" fontAlgn="base" hangingPunct="1">
        <a:spcBef>
          <a:spcPct val="0"/>
        </a:spcBef>
        <a:spcAft>
          <a:spcPct val="0"/>
        </a:spcAft>
        <a:defRPr sz="3800" b="1">
          <a:solidFill>
            <a:srgbClr val="003399"/>
          </a:solidFill>
          <a:latin typeface="Verdana" charset="0"/>
        </a:defRPr>
      </a:lvl8pPr>
      <a:lvl9pPr marL="1828800" algn="l" rtl="0" eaLnBrk="1" fontAlgn="base" hangingPunct="1">
        <a:spcBef>
          <a:spcPct val="0"/>
        </a:spcBef>
        <a:spcAft>
          <a:spcPct val="0"/>
        </a:spcAft>
        <a:defRPr sz="3800" b="1">
          <a:solidFill>
            <a:srgbClr val="003399"/>
          </a:solidFill>
          <a:latin typeface="Verdana" charset="0"/>
        </a:defRPr>
      </a:lvl9pPr>
    </p:titleStyle>
    <p:bodyStyle>
      <a:lvl1pPr marL="469900" indent="-469900" algn="l" rtl="0" eaLnBrk="1" fontAlgn="base" hangingPunct="1">
        <a:spcBef>
          <a:spcPct val="20000"/>
        </a:spcBef>
        <a:spcAft>
          <a:spcPct val="0"/>
        </a:spcAft>
        <a:buClr>
          <a:schemeClr val="accent2"/>
        </a:buClr>
        <a:buFont typeface="Wingdings" charset="0"/>
        <a:buChar char="o"/>
        <a:defRPr sz="3000">
          <a:solidFill>
            <a:srgbClr val="003399"/>
          </a:solidFill>
          <a:latin typeface="+mn-lt"/>
          <a:ea typeface="ＭＳ Ｐゴシック" charset="-128"/>
          <a:cs typeface="ＭＳ Ｐゴシック" charset="-128"/>
        </a:defRPr>
      </a:lvl1pPr>
      <a:lvl2pPr marL="908050" indent="-436563" algn="l" rtl="0" eaLnBrk="1" fontAlgn="base" hangingPunct="1">
        <a:spcBef>
          <a:spcPct val="20000"/>
        </a:spcBef>
        <a:spcAft>
          <a:spcPct val="0"/>
        </a:spcAft>
        <a:buClr>
          <a:schemeClr val="accent2"/>
        </a:buClr>
        <a:buFont typeface="Wingdings" charset="0"/>
        <a:buChar char="n"/>
        <a:defRPr sz="2600">
          <a:solidFill>
            <a:srgbClr val="003399"/>
          </a:solidFill>
          <a:latin typeface="+mn-lt"/>
          <a:ea typeface="ＭＳ Ｐゴシック" charset="-128"/>
        </a:defRPr>
      </a:lvl2pPr>
      <a:lvl3pPr marL="1304925" indent="-395288" algn="l" rtl="0" eaLnBrk="1" fontAlgn="base" hangingPunct="1">
        <a:spcBef>
          <a:spcPct val="20000"/>
        </a:spcBef>
        <a:spcAft>
          <a:spcPct val="0"/>
        </a:spcAft>
        <a:buClr>
          <a:schemeClr val="accent2"/>
        </a:buClr>
        <a:buFont typeface="Wingdings" charset="0"/>
        <a:buChar char="o"/>
        <a:defRPr sz="2300">
          <a:solidFill>
            <a:srgbClr val="003399"/>
          </a:solidFill>
          <a:latin typeface="+mn-lt"/>
          <a:ea typeface="ＭＳ Ｐゴシック" charset="-128"/>
        </a:defRPr>
      </a:lvl3pPr>
      <a:lvl4pPr marL="1693863" indent="-387350" algn="l" rtl="0" eaLnBrk="1" fontAlgn="base" hangingPunct="1">
        <a:spcBef>
          <a:spcPct val="20000"/>
        </a:spcBef>
        <a:spcAft>
          <a:spcPct val="0"/>
        </a:spcAft>
        <a:buClr>
          <a:schemeClr val="accent2"/>
        </a:buClr>
        <a:buFont typeface="Wingdings" charset="0"/>
        <a:buChar char="n"/>
        <a:defRPr sz="2000">
          <a:solidFill>
            <a:srgbClr val="003399"/>
          </a:solidFill>
          <a:latin typeface="+mn-lt"/>
          <a:ea typeface="ＭＳ Ｐゴシック" charset="-128"/>
        </a:defRPr>
      </a:lvl4pPr>
      <a:lvl5pPr marL="2093913" indent="-398463" algn="l" rtl="0" eaLnBrk="1" fontAlgn="base" hangingPunct="1">
        <a:spcBef>
          <a:spcPct val="25000"/>
        </a:spcBef>
        <a:spcAft>
          <a:spcPct val="0"/>
        </a:spcAft>
        <a:buClr>
          <a:schemeClr val="accent2"/>
        </a:buClr>
        <a:buFont typeface="Wingdings" charset="0"/>
        <a:buChar char="§"/>
        <a:defRPr sz="2000">
          <a:solidFill>
            <a:srgbClr val="003399"/>
          </a:solidFill>
          <a:latin typeface="+mn-lt"/>
          <a:ea typeface="ＭＳ Ｐゴシック" charset="-128"/>
        </a:defRPr>
      </a:lvl5pPr>
      <a:lvl6pPr marL="2551113" indent="-398463" algn="l" rtl="0" eaLnBrk="1" fontAlgn="base" hangingPunct="1">
        <a:spcBef>
          <a:spcPct val="25000"/>
        </a:spcBef>
        <a:spcAft>
          <a:spcPct val="0"/>
        </a:spcAft>
        <a:buClr>
          <a:schemeClr val="accent2"/>
        </a:buClr>
        <a:buFont typeface="Wingdings" charset="2"/>
        <a:buChar char="§"/>
        <a:defRPr sz="2000">
          <a:solidFill>
            <a:srgbClr val="003399"/>
          </a:solidFill>
          <a:latin typeface="+mn-lt"/>
          <a:ea typeface="ＭＳ Ｐゴシック" charset="-128"/>
        </a:defRPr>
      </a:lvl6pPr>
      <a:lvl7pPr marL="3008313" indent="-398463" algn="l" rtl="0" eaLnBrk="1" fontAlgn="base" hangingPunct="1">
        <a:spcBef>
          <a:spcPct val="25000"/>
        </a:spcBef>
        <a:spcAft>
          <a:spcPct val="0"/>
        </a:spcAft>
        <a:buClr>
          <a:schemeClr val="accent2"/>
        </a:buClr>
        <a:buFont typeface="Wingdings" charset="2"/>
        <a:buChar char="§"/>
        <a:defRPr sz="2000">
          <a:solidFill>
            <a:srgbClr val="003399"/>
          </a:solidFill>
          <a:latin typeface="+mn-lt"/>
          <a:ea typeface="ＭＳ Ｐゴシック" charset="-128"/>
        </a:defRPr>
      </a:lvl7pPr>
      <a:lvl8pPr marL="3465513" indent="-398463" algn="l" rtl="0" eaLnBrk="1" fontAlgn="base" hangingPunct="1">
        <a:spcBef>
          <a:spcPct val="25000"/>
        </a:spcBef>
        <a:spcAft>
          <a:spcPct val="0"/>
        </a:spcAft>
        <a:buClr>
          <a:schemeClr val="accent2"/>
        </a:buClr>
        <a:buFont typeface="Wingdings" charset="2"/>
        <a:buChar char="§"/>
        <a:defRPr sz="2000">
          <a:solidFill>
            <a:srgbClr val="003399"/>
          </a:solidFill>
          <a:latin typeface="+mn-lt"/>
          <a:ea typeface="ＭＳ Ｐゴシック" charset="-128"/>
        </a:defRPr>
      </a:lvl8pPr>
      <a:lvl9pPr marL="3922713" indent="-398463" algn="l" rtl="0" eaLnBrk="1" fontAlgn="base" hangingPunct="1">
        <a:spcBef>
          <a:spcPct val="25000"/>
        </a:spcBef>
        <a:spcAft>
          <a:spcPct val="0"/>
        </a:spcAft>
        <a:buClr>
          <a:schemeClr val="accent2"/>
        </a:buClr>
        <a:buFont typeface="Wingdings" charset="2"/>
        <a:buChar char="§"/>
        <a:defRPr sz="2000">
          <a:solidFill>
            <a:srgbClr val="003399"/>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dirty="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88742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 id="2147483746" r:id="rId48"/>
    <p:sldLayoutId id="2147483747" r:id="rId49"/>
    <p:sldLayoutId id="2147483748" r:id="rId50"/>
    <p:sldLayoutId id="2147483749" r:id="rId51"/>
    <p:sldLayoutId id="2147483750" r:id="rId52"/>
    <p:sldLayoutId id="2147483817" r:id="rId53"/>
    <p:sldLayoutId id="2147483836" r:id="rId54"/>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dirty="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847978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0" r:id="rId37"/>
    <p:sldLayoutId id="2147483801" r:id="rId38"/>
    <p:sldLayoutId id="2147483802" r:id="rId39"/>
    <p:sldLayoutId id="2147483803" r:id="rId40"/>
    <p:sldLayoutId id="2147483804" r:id="rId41"/>
    <p:sldLayoutId id="2147483805" r:id="rId42"/>
    <p:sldLayoutId id="2147483806" r:id="rId43"/>
    <p:sldLayoutId id="2147483807" r:id="rId44"/>
    <p:sldLayoutId id="2147483808" r:id="rId45"/>
    <p:sldLayoutId id="2147483809" r:id="rId46"/>
    <p:sldLayoutId id="2147483810" r:id="rId47"/>
    <p:sldLayoutId id="2147483811" r:id="rId48"/>
    <p:sldLayoutId id="2147483812" r:id="rId49"/>
    <p:sldLayoutId id="2147483813" r:id="rId50"/>
    <p:sldLayoutId id="2147483814" r:id="rId51"/>
    <p:sldLayoutId id="2147483815" r:id="rId52"/>
  </p:sldLayoutIdLst>
  <p:hf hdr="0" ftr="0" dt="0"/>
  <p:txStyles>
    <p:titleStyle>
      <a:lvl1pPr algn="l" defTabSz="914400" rtl="0" eaLnBrk="1" latinLnBrk="0" hangingPunct="1">
        <a:lnSpc>
          <a:spcPct val="90000"/>
        </a:lnSpc>
        <a:spcBef>
          <a:spcPct val="0"/>
        </a:spcBef>
        <a:buNone/>
        <a:defRPr sz="3600" b="1" kern="1200">
          <a:solidFill>
            <a:srgbClr val="00528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2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4726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52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726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45171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8199400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Lst>
  <p:hf hdr="0" ftr="0" dt="0"/>
  <p:txStyles>
    <p:titleStyle>
      <a:lvl1pPr algn="l" defTabSz="685800" rtl="0" eaLnBrk="1" latinLnBrk="0" hangingPunct="1">
        <a:spcBef>
          <a:spcPct val="0"/>
        </a:spcBef>
        <a:buNone/>
        <a:defRPr sz="2400" kern="1200">
          <a:solidFill>
            <a:schemeClr val="tx1"/>
          </a:solidFill>
          <a:latin typeface="+mn-lt"/>
          <a:ea typeface="+mj-ea"/>
          <a:cs typeface="+mj-cs"/>
        </a:defRPr>
      </a:lvl1pPr>
    </p:titleStyle>
    <p:bodyStyle>
      <a:lvl1pPr marL="0" indent="0" algn="l" defTabSz="685800" rtl="0" eaLnBrk="1" latinLnBrk="0" hangingPunct="1">
        <a:spcBef>
          <a:spcPct val="20000"/>
        </a:spcBef>
        <a:buClr>
          <a:srgbClr val="005288"/>
        </a:buClr>
        <a:buSzPct val="120000"/>
        <a:buFontTx/>
        <a:buNone/>
        <a:defRPr sz="1650" kern="1200" spc="-15" baseline="0">
          <a:solidFill>
            <a:schemeClr val="accent6"/>
          </a:solidFill>
          <a:latin typeface="+mn-lt"/>
          <a:ea typeface="+mn-ea"/>
          <a:cs typeface="+mn-cs"/>
        </a:defRPr>
      </a:lvl1pPr>
      <a:lvl2pPr marL="342900" indent="-171450" algn="l" defTabSz="685800" rtl="0" eaLnBrk="1" latinLnBrk="0" hangingPunct="1">
        <a:spcBef>
          <a:spcPct val="20000"/>
        </a:spcBef>
        <a:buClr>
          <a:srgbClr val="49948E"/>
        </a:buClr>
        <a:buSzPct val="100000"/>
        <a:buFont typeface="Arial Black" panose="020B0A04020102020204" pitchFamily="34" charset="0"/>
        <a:buChar char="›"/>
        <a:tabLst>
          <a:tab pos="342900" algn="l"/>
        </a:tabLst>
        <a:defRPr sz="1500" kern="1200" spc="-15" baseline="0">
          <a:solidFill>
            <a:srgbClr val="516F81"/>
          </a:solidFill>
          <a:latin typeface="+mn-lt"/>
          <a:ea typeface="+mn-ea"/>
          <a:cs typeface="+mn-cs"/>
        </a:defRPr>
      </a:lvl2pPr>
      <a:lvl3pPr marL="685800" indent="-171450" algn="l" defTabSz="685800" rtl="0" eaLnBrk="1" latinLnBrk="0" hangingPunct="1">
        <a:spcBef>
          <a:spcPct val="20000"/>
        </a:spcBef>
        <a:buClr>
          <a:srgbClr val="49948E"/>
        </a:buClr>
        <a:buFont typeface="Arial Black" panose="020B0A04020102020204" pitchFamily="34" charset="0"/>
        <a:buChar char="›"/>
        <a:tabLst>
          <a:tab pos="342900" algn="l"/>
        </a:tabLst>
        <a:defRPr sz="1500" kern="1200" spc="-15" baseline="0">
          <a:solidFill>
            <a:srgbClr val="516F81"/>
          </a:solidFill>
          <a:latin typeface="+mn-lt"/>
          <a:ea typeface="+mn-ea"/>
          <a:cs typeface="+mn-cs"/>
        </a:defRPr>
      </a:lvl3pPr>
      <a:lvl4pPr marL="1028700" indent="-171450" algn="l" defTabSz="685800" rtl="0" eaLnBrk="1" latinLnBrk="0" hangingPunct="1">
        <a:spcBef>
          <a:spcPct val="20000"/>
        </a:spcBef>
        <a:buClr>
          <a:srgbClr val="49948E"/>
        </a:buClr>
        <a:buFont typeface="Arial Black" panose="020B0A04020102020204" pitchFamily="34" charset="0"/>
        <a:buChar char="›"/>
        <a:defRPr sz="1500" kern="1200" spc="-15" baseline="0">
          <a:solidFill>
            <a:srgbClr val="516F81"/>
          </a:solidFill>
          <a:latin typeface="+mn-lt"/>
          <a:ea typeface="+mn-ea"/>
          <a:cs typeface="+mn-cs"/>
        </a:defRPr>
      </a:lvl4pPr>
      <a:lvl5pPr marL="1371600" indent="-171450" algn="l" defTabSz="685800" rtl="0" eaLnBrk="1" latinLnBrk="0" hangingPunct="1">
        <a:spcBef>
          <a:spcPct val="20000"/>
        </a:spcBef>
        <a:buClr>
          <a:srgbClr val="49948E"/>
        </a:buClr>
        <a:buFont typeface="Arial Black" panose="020B0A04020102020204" pitchFamily="34" charset="0"/>
        <a:buChar char="›"/>
        <a:defRPr sz="1500" kern="1200" spc="-15" baseline="0">
          <a:solidFill>
            <a:srgbClr val="516F8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8.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diagramLayout" Target="../diagrams/layout2.xml"/><Relationship Id="rId3" Type="http://schemas.openxmlformats.org/officeDocument/2006/relationships/image" Target="../media/image1.png"/><Relationship Id="rId7" Type="http://schemas.openxmlformats.org/officeDocument/2006/relationships/image" Target="../media/image43.svg"/><Relationship Id="rId12" Type="http://schemas.openxmlformats.org/officeDocument/2006/relationships/diagramData" Target="../diagrams/data2.xml"/><Relationship Id="rId17" Type="http://schemas.openxmlformats.org/officeDocument/2006/relationships/comments" Target="../comments/comment1.xml"/><Relationship Id="rId2" Type="http://schemas.openxmlformats.org/officeDocument/2006/relationships/notesSlide" Target="../notesSlides/notesSlide8.xml"/><Relationship Id="rId16" Type="http://schemas.microsoft.com/office/2007/relationships/diagramDrawing" Target="../diagrams/drawing2.xml"/><Relationship Id="rId1" Type="http://schemas.openxmlformats.org/officeDocument/2006/relationships/slideLayout" Target="../slideLayouts/slideLayout56.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diagramColors" Target="../diagrams/colors2.xml"/><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0.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5.jpeg"/><Relationship Id="rId17" Type="http://schemas.openxmlformats.org/officeDocument/2006/relationships/image" Target="../media/image1.png"/><Relationship Id="rId2" Type="http://schemas.openxmlformats.org/officeDocument/2006/relationships/notesSlide" Target="../notesSlides/notesSlide9.xml"/><Relationship Id="rId16" Type="http://schemas.openxmlformats.org/officeDocument/2006/relationships/image" Target="../media/image59.jpeg"/><Relationship Id="rId1" Type="http://schemas.openxmlformats.org/officeDocument/2006/relationships/slideLayout" Target="../slideLayouts/slideLayout56.xml"/><Relationship Id="rId6" Type="http://schemas.openxmlformats.org/officeDocument/2006/relationships/diagramColors" Target="../diagrams/colors3.xml"/><Relationship Id="rId11" Type="http://schemas.openxmlformats.org/officeDocument/2006/relationships/image" Target="../media/image54.png"/><Relationship Id="rId5" Type="http://schemas.openxmlformats.org/officeDocument/2006/relationships/diagramQuickStyle" Target="../diagrams/quickStyle3.xml"/><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diagramLayout" Target="../diagrams/layout3.xml"/><Relationship Id="rId9" Type="http://schemas.openxmlformats.org/officeDocument/2006/relationships/image" Target="../media/image52.jpe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1.xml"/><Relationship Id="rId1" Type="http://schemas.openxmlformats.org/officeDocument/2006/relationships/slideLayout" Target="../slideLayouts/slideLayout56.xml"/><Relationship Id="rId5" Type="http://schemas.openxmlformats.org/officeDocument/2006/relationships/image" Target="../media/image60.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0.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jp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60.pn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1.png"/><Relationship Id="rId4" Type="http://schemas.openxmlformats.org/officeDocument/2006/relationships/image" Target="../media/image71.png"/><Relationship Id="rId9" Type="http://schemas.openxmlformats.org/officeDocument/2006/relationships/image" Target="../media/image76.jpe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56.xml"/><Relationship Id="rId5" Type="http://schemas.openxmlformats.org/officeDocument/2006/relationships/image" Target="../media/image1.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56.xml"/><Relationship Id="rId5" Type="http://schemas.openxmlformats.org/officeDocument/2006/relationships/image" Target="../media/image60.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60.png"/><Relationship Id="rId5" Type="http://schemas.openxmlformats.org/officeDocument/2006/relationships/hyperlink" Target="http://whatislove-2010.blogspot.com/2012/02/dont-ignore-warning-signs-of-child.html" TargetMode="Externa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image" Target="../media/image6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56.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6.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6.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3.pn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5.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fda.gov/drugs/abbreviated-new-drug-application-anda/hatch-waxman-letters" TargetMode="Externa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64.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0.png"/><Relationship Id="rId7" Type="http://schemas.openxmlformats.org/officeDocument/2006/relationships/diagramColors" Target="../diagrams/colors4.xml"/><Relationship Id="rId2" Type="http://schemas.openxmlformats.org/officeDocument/2006/relationships/notesSlide" Target="../notesSlides/notesSlide26.xml"/><Relationship Id="rId1" Type="http://schemas.openxmlformats.org/officeDocument/2006/relationships/slideLayout" Target="../slideLayouts/slideLayout6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0.png"/><Relationship Id="rId1" Type="http://schemas.openxmlformats.org/officeDocument/2006/relationships/slideLayout" Target="../slideLayouts/slideLayout64.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92.tiff"/><Relationship Id="rId7"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6.xml"/><Relationship Id="rId6" Type="http://schemas.openxmlformats.org/officeDocument/2006/relationships/hyperlink" Target="https://web.musc.edu/innovation/covid-19-innovation/safe-cartridge-system-and-masks" TargetMode="External"/><Relationship Id="rId5" Type="http://schemas.openxmlformats.org/officeDocument/2006/relationships/image" Target="../media/image93.jpeg"/><Relationship Id="rId4" Type="http://schemas.openxmlformats.org/officeDocument/2006/relationships/hyperlink" Target="https://www.youtube.com/channel/UCzl4VwFweBQxvetSXapBvIQ"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4.pn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3.jpeg"/><Relationship Id="rId2" Type="http://schemas.openxmlformats.org/officeDocument/2006/relationships/notesSlide" Target="../notesSlides/notesSlide30.xml"/><Relationship Id="rId1" Type="http://schemas.openxmlformats.org/officeDocument/2006/relationships/slideLayout" Target="../slideLayouts/slideLayout56.xml"/><Relationship Id="rId6" Type="http://schemas.openxmlformats.org/officeDocument/2006/relationships/image" Target="../media/image98.svg"/><Relationship Id="rId11" Type="http://schemas.openxmlformats.org/officeDocument/2006/relationships/image" Target="../media/image1.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slides/_rels/slide38.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hyperlink" Target="mailto:edwardsr@musc.edu" TargetMode="External"/><Relationship Id="rId18" Type="http://schemas.openxmlformats.org/officeDocument/2006/relationships/image" Target="../media/image109.tiff"/><Relationship Id="rId3" Type="http://schemas.openxmlformats.org/officeDocument/2006/relationships/hyperlink" Target="https://web.musc.edu/innovation/covid-19-innovation/safe-cartridge-system-and-masks" TargetMode="External"/><Relationship Id="rId21" Type="http://schemas.openxmlformats.org/officeDocument/2006/relationships/hyperlink" Target="mailto:trevinob@musc.edu" TargetMode="External"/><Relationship Id="rId7" Type="http://schemas.openxmlformats.org/officeDocument/2006/relationships/image" Target="../media/image104.jpeg"/><Relationship Id="rId12" Type="http://schemas.openxmlformats.org/officeDocument/2006/relationships/hyperlink" Target="mailto:exlubesk@musc.edu" TargetMode="External"/><Relationship Id="rId17" Type="http://schemas.openxmlformats.org/officeDocument/2006/relationships/image" Target="../media/image108.jpeg"/><Relationship Id="rId2" Type="http://schemas.openxmlformats.org/officeDocument/2006/relationships/notesSlide" Target="../notesSlides/notesSlide31.xml"/><Relationship Id="rId16" Type="http://schemas.openxmlformats.org/officeDocument/2006/relationships/hyperlink" Target="mailto:paneers@musc.edu" TargetMode="External"/><Relationship Id="rId20" Type="http://schemas.openxmlformats.org/officeDocument/2006/relationships/hyperlink" Target="mailto:lucase@musc.edu" TargetMode="External"/><Relationship Id="rId1" Type="http://schemas.openxmlformats.org/officeDocument/2006/relationships/slideLayout" Target="../slideLayouts/slideLayout56.xml"/><Relationship Id="rId6" Type="http://schemas.openxmlformats.org/officeDocument/2006/relationships/image" Target="../media/image9.jpeg"/><Relationship Id="rId11" Type="http://schemas.openxmlformats.org/officeDocument/2006/relationships/hyperlink" Target="mailto:davissco@musc.edu" TargetMode="External"/><Relationship Id="rId5" Type="http://schemas.openxmlformats.org/officeDocument/2006/relationships/hyperlink" Target="http://frd.musc.edu/" TargetMode="External"/><Relationship Id="rId15" Type="http://schemas.openxmlformats.org/officeDocument/2006/relationships/hyperlink" Target="mailto:huth@musc.edu" TargetMode="External"/><Relationship Id="rId23" Type="http://schemas.openxmlformats.org/officeDocument/2006/relationships/hyperlink" Target="mailto:kaufmanp@musc.edu" TargetMode="External"/><Relationship Id="rId10" Type="http://schemas.openxmlformats.org/officeDocument/2006/relationships/hyperlink" Target="mailto:Rusnak@musc.edu" TargetMode="External"/><Relationship Id="rId19" Type="http://schemas.openxmlformats.org/officeDocument/2006/relationships/image" Target="../media/image110.tiff"/><Relationship Id="rId4" Type="http://schemas.openxmlformats.org/officeDocument/2006/relationships/image" Target="../media/image1.png"/><Relationship Id="rId9" Type="http://schemas.openxmlformats.org/officeDocument/2006/relationships/image" Target="../media/image106.tiff"/><Relationship Id="rId14" Type="http://schemas.openxmlformats.org/officeDocument/2006/relationships/image" Target="../media/image107.png"/><Relationship Id="rId22" Type="http://schemas.openxmlformats.org/officeDocument/2006/relationships/image" Target="../media/image111.tiff"/></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56.xml"/><Relationship Id="rId6" Type="http://schemas.openxmlformats.org/officeDocument/2006/relationships/image" Target="../media/image1.png"/><Relationship Id="rId5" Type="http://schemas.openxmlformats.org/officeDocument/2006/relationships/image" Target="../media/image114.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33.xml"/><Relationship Id="rId1" Type="http://schemas.openxmlformats.org/officeDocument/2006/relationships/slideLayout" Target="../slideLayouts/slideLayout5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5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sv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6.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9.jpeg"/><Relationship Id="rId4" Type="http://schemas.openxmlformats.org/officeDocument/2006/relationships/diagramLayout" Target="../diagrams/layout1.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eg"/><Relationship Id="rId7"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31.png"/><Relationship Id="rId5" Type="http://schemas.openxmlformats.org/officeDocument/2006/relationships/image" Target="../media/image27.svg"/><Relationship Id="rId10" Type="http://schemas.openxmlformats.org/officeDocument/2006/relationships/image" Target="../media/image1.png"/><Relationship Id="rId4" Type="http://schemas.openxmlformats.org/officeDocument/2006/relationships/image" Target="../media/image26.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139C95-3FFC-468C-BF30-A3591C6A09AF}"/>
              </a:ext>
            </a:extLst>
          </p:cNvPr>
          <p:cNvSpPr>
            <a:spLocks noGrp="1"/>
          </p:cNvSpPr>
          <p:nvPr>
            <p:ph type="ctrTitle"/>
          </p:nvPr>
        </p:nvSpPr>
        <p:spPr/>
        <p:txBody>
          <a:bodyPr/>
          <a:lstStyle/>
          <a:p>
            <a:r>
              <a:rPr lang="en-US" dirty="0"/>
              <a:t>Intellectual Property relating to Drug and Device Development</a:t>
            </a:r>
          </a:p>
        </p:txBody>
      </p:sp>
      <p:sp>
        <p:nvSpPr>
          <p:cNvPr id="5" name="Subtitle 4">
            <a:extLst>
              <a:ext uri="{FF2B5EF4-FFF2-40B4-BE49-F238E27FC236}">
                <a16:creationId xmlns:a16="http://schemas.microsoft.com/office/drawing/2014/main" id="{A27E181D-6F92-4178-B315-9392510E6FD9}"/>
              </a:ext>
            </a:extLst>
          </p:cNvPr>
          <p:cNvSpPr>
            <a:spLocks noGrp="1"/>
          </p:cNvSpPr>
          <p:nvPr>
            <p:ph type="subTitle" idx="1"/>
          </p:nvPr>
        </p:nvSpPr>
        <p:spPr/>
        <p:txBody>
          <a:bodyPr/>
          <a:lstStyle/>
          <a:p>
            <a:r>
              <a:rPr lang="en-US" dirty="0" err="1"/>
              <a:t>ReGARDD</a:t>
            </a:r>
            <a:r>
              <a:rPr lang="en-US" dirty="0"/>
              <a:t> 6.17.2020</a:t>
            </a:r>
          </a:p>
        </p:txBody>
      </p:sp>
      <p:pic>
        <p:nvPicPr>
          <p:cNvPr id="6" name="Picture 5">
            <a:extLst>
              <a:ext uri="{FF2B5EF4-FFF2-40B4-BE49-F238E27FC236}">
                <a16:creationId xmlns:a16="http://schemas.microsoft.com/office/drawing/2014/main" id="{DBBECE91-0CC3-4BE7-9279-D4C9517299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49520"/>
            <a:ext cx="1946251" cy="2701354"/>
          </a:xfrm>
          <a:prstGeom prst="rect">
            <a:avLst/>
          </a:prstGeom>
        </p:spPr>
      </p:pic>
      <p:sp>
        <p:nvSpPr>
          <p:cNvPr id="2" name="Rectangle 1">
            <a:extLst>
              <a:ext uri="{FF2B5EF4-FFF2-40B4-BE49-F238E27FC236}">
                <a16:creationId xmlns:a16="http://schemas.microsoft.com/office/drawing/2014/main" id="{08BEE4D2-BDC4-4955-8972-ECB6CE26F35C}"/>
              </a:ext>
            </a:extLst>
          </p:cNvPr>
          <p:cNvSpPr/>
          <p:nvPr/>
        </p:nvSpPr>
        <p:spPr>
          <a:xfrm>
            <a:off x="1946251" y="2299868"/>
            <a:ext cx="6096000" cy="1200329"/>
          </a:xfrm>
          <a:prstGeom prst="rect">
            <a:avLst/>
          </a:prstGeom>
        </p:spPr>
        <p:txBody>
          <a:bodyPr>
            <a:spAutoFit/>
          </a:bodyPr>
          <a:lstStyle/>
          <a:p>
            <a:pPr>
              <a:defRPr/>
            </a:pPr>
            <a:r>
              <a:rPr lang="en-US" b="1" i="1" dirty="0">
                <a:solidFill>
                  <a:schemeClr val="bg1"/>
                </a:solidFill>
              </a:rPr>
              <a:t>By:</a:t>
            </a:r>
          </a:p>
          <a:p>
            <a:pPr>
              <a:defRPr/>
            </a:pPr>
            <a:r>
              <a:rPr lang="en-US" b="1" i="1" dirty="0">
                <a:solidFill>
                  <a:schemeClr val="bg1"/>
                </a:solidFill>
              </a:rPr>
              <a:t>Scott Davis, PhD, Patent Agent</a:t>
            </a:r>
          </a:p>
          <a:p>
            <a:pPr>
              <a:defRPr/>
            </a:pPr>
            <a:r>
              <a:rPr lang="en-US" b="1" i="1" dirty="0">
                <a:solidFill>
                  <a:schemeClr val="bg1"/>
                </a:solidFill>
              </a:rPr>
              <a:t>Director, Technology and Commercialization </a:t>
            </a:r>
            <a:endParaRPr lang="en-US" b="1" dirty="0">
              <a:solidFill>
                <a:schemeClr val="bg1"/>
              </a:solidFill>
            </a:endParaRPr>
          </a:p>
          <a:p>
            <a:pPr>
              <a:defRPr/>
            </a:pPr>
            <a:r>
              <a:rPr lang="en-US" b="1" dirty="0">
                <a:solidFill>
                  <a:schemeClr val="bg1"/>
                </a:solidFill>
              </a:rPr>
              <a:t>MUSC Foundation for Research Development </a:t>
            </a:r>
          </a:p>
        </p:txBody>
      </p:sp>
    </p:spTree>
    <p:extLst>
      <p:ext uri="{BB962C8B-B14F-4D97-AF65-F5344CB8AC3E}">
        <p14:creationId xmlns:p14="http://schemas.microsoft.com/office/powerpoint/2010/main" val="372900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a:xfrm>
            <a:off x="402211" y="325995"/>
            <a:ext cx="7638203" cy="758824"/>
          </a:xfrm>
        </p:spPr>
        <p:txBody>
          <a:bodyPr>
            <a:noAutofit/>
          </a:bodyPr>
          <a:lstStyle/>
          <a:p>
            <a:r>
              <a:rPr lang="en-US" sz="3000" dirty="0"/>
              <a:t>What does a Technology Transfer Office do?</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C50750A0-B946-4404-92FD-B01BE8415D46}"/>
              </a:ext>
            </a:extLst>
          </p:cNvPr>
          <p:cNvPicPr>
            <a:picLocks noChangeAspect="1"/>
          </p:cNvPicPr>
          <p:nvPr/>
        </p:nvPicPr>
        <p:blipFill>
          <a:blip r:embed="rId3"/>
          <a:stretch>
            <a:fillRect/>
          </a:stretch>
        </p:blipFill>
        <p:spPr>
          <a:xfrm>
            <a:off x="292418" y="6017956"/>
            <a:ext cx="7124258" cy="857250"/>
          </a:xfrm>
          <a:prstGeom prst="rect">
            <a:avLst/>
          </a:prstGeom>
        </p:spPr>
      </p:pic>
      <p:sp>
        <p:nvSpPr>
          <p:cNvPr id="7" name="Rectangle 6">
            <a:extLst>
              <a:ext uri="{FF2B5EF4-FFF2-40B4-BE49-F238E27FC236}">
                <a16:creationId xmlns:a16="http://schemas.microsoft.com/office/drawing/2014/main" id="{4F5329BD-E801-4DB6-9DC1-C6DB2E70B678}"/>
              </a:ext>
            </a:extLst>
          </p:cNvPr>
          <p:cNvSpPr/>
          <p:nvPr/>
        </p:nvSpPr>
        <p:spPr>
          <a:xfrm>
            <a:off x="1790699" y="1084819"/>
            <a:ext cx="9651207" cy="2554545"/>
          </a:xfrm>
          <a:prstGeom prst="rect">
            <a:avLst/>
          </a:prstGeom>
        </p:spPr>
        <p:txBody>
          <a:bodyPr wrap="square">
            <a:spAutoFit/>
          </a:bodyPr>
          <a:lstStyle>
            <a:lvl1pPr marL="342900" indent="-34290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marL="0" indent="0" eaLnBrk="1" hangingPunct="1">
              <a:buClr>
                <a:schemeClr val="tx1"/>
              </a:buClr>
              <a:buSzPct val="100000"/>
            </a:pPr>
            <a:r>
              <a:rPr lang="en-US" altLang="en-US" sz="2000" dirty="0">
                <a:solidFill>
                  <a:srgbClr val="255683"/>
                </a:solidFill>
                <a:latin typeface="+mn-lt"/>
                <a:ea typeface="Arial" charset="0"/>
                <a:cs typeface="Times New Roman" charset="0"/>
              </a:rPr>
              <a:t>To facilitate the translation of discoveries into products and services for the public’s benefit </a:t>
            </a:r>
          </a:p>
          <a:p>
            <a:pPr marL="0" indent="0" eaLnBrk="1" hangingPunct="1">
              <a:buClr>
                <a:schemeClr val="tx1"/>
              </a:buClr>
              <a:buSzPct val="100000"/>
            </a:pPr>
            <a:endParaRPr lang="en-US" altLang="en-US" sz="2000" dirty="0">
              <a:solidFill>
                <a:srgbClr val="255683"/>
              </a:solidFill>
              <a:latin typeface="+mn-lt"/>
              <a:ea typeface="ＭＳ 明朝" charset="-128"/>
              <a:cs typeface="Times New Roman" charset="0"/>
            </a:endParaRPr>
          </a:p>
          <a:p>
            <a:pPr marL="0" indent="0" eaLnBrk="1" hangingPunct="1">
              <a:buClr>
                <a:schemeClr val="tx1"/>
              </a:buClr>
              <a:buSzPct val="100000"/>
            </a:pPr>
            <a:r>
              <a:rPr lang="en-US" altLang="en-US" sz="2000" dirty="0">
                <a:solidFill>
                  <a:srgbClr val="255683"/>
                </a:solidFill>
                <a:latin typeface="+mn-lt"/>
                <a:ea typeface="Arial" charset="0"/>
                <a:cs typeface="Times New Roman" charset="0"/>
              </a:rPr>
              <a:t>Aid in the creation of a climate of innovation that attracts and retains world-class faculty</a:t>
            </a:r>
          </a:p>
          <a:p>
            <a:pPr marL="0" indent="0" eaLnBrk="1" hangingPunct="1">
              <a:buClr>
                <a:schemeClr val="tx1"/>
              </a:buClr>
              <a:buSzPct val="100000"/>
            </a:pPr>
            <a:endParaRPr lang="en-US" altLang="en-US" sz="2000" dirty="0">
              <a:solidFill>
                <a:srgbClr val="255683"/>
              </a:solidFill>
              <a:latin typeface="+mn-lt"/>
              <a:ea typeface="ＭＳ 明朝" charset="-128"/>
              <a:cs typeface="Times New Roman" charset="0"/>
            </a:endParaRPr>
          </a:p>
          <a:p>
            <a:pPr marL="0" indent="0" eaLnBrk="1" hangingPunct="1">
              <a:buClr>
                <a:schemeClr val="tx1"/>
              </a:buClr>
              <a:buSzPct val="100000"/>
            </a:pPr>
            <a:r>
              <a:rPr lang="en-US" altLang="en-US" sz="2000" dirty="0">
                <a:solidFill>
                  <a:srgbClr val="255683"/>
                </a:solidFill>
                <a:latin typeface="+mn-lt"/>
                <a:ea typeface="Arial" charset="0"/>
                <a:cs typeface="Times New Roman" charset="0"/>
              </a:rPr>
              <a:t>Engage private sector for strategic partnerships </a:t>
            </a:r>
          </a:p>
          <a:p>
            <a:pPr marL="0" indent="0" eaLnBrk="1" hangingPunct="1">
              <a:buClr>
                <a:schemeClr val="tx1"/>
              </a:buClr>
              <a:buSzPct val="100000"/>
            </a:pPr>
            <a:endParaRPr lang="en-US" altLang="en-US" sz="2000" dirty="0">
              <a:solidFill>
                <a:srgbClr val="255683"/>
              </a:solidFill>
              <a:latin typeface="+mn-lt"/>
              <a:ea typeface="Arial" charset="0"/>
              <a:cs typeface="Times New Roman" charset="0"/>
            </a:endParaRPr>
          </a:p>
          <a:p>
            <a:pPr marL="0" indent="0" eaLnBrk="1" hangingPunct="1">
              <a:buClr>
                <a:schemeClr val="tx1"/>
              </a:buClr>
              <a:buSzPct val="100000"/>
            </a:pPr>
            <a:r>
              <a:rPr lang="en-US" altLang="en-US" sz="2000" dirty="0">
                <a:solidFill>
                  <a:srgbClr val="255683"/>
                </a:solidFill>
                <a:latin typeface="+mn-lt"/>
                <a:ea typeface="Arial" charset="0"/>
                <a:cs typeface="Times New Roman" charset="0"/>
              </a:rPr>
              <a:t>Contribute to economic development</a:t>
            </a:r>
          </a:p>
          <a:p>
            <a:pPr marL="0" indent="0" eaLnBrk="1" hangingPunct="1">
              <a:buClr>
                <a:schemeClr val="tx1"/>
              </a:buClr>
              <a:buSzPct val="100000"/>
            </a:pPr>
            <a:endParaRPr lang="en-US" altLang="en-US" sz="2000" dirty="0">
              <a:solidFill>
                <a:srgbClr val="255683"/>
              </a:solidFill>
              <a:latin typeface="+mn-lt"/>
              <a:ea typeface="Arial" charset="0"/>
              <a:cs typeface="Times New Roman" charset="0"/>
            </a:endParaRPr>
          </a:p>
        </p:txBody>
      </p:sp>
      <p:pic>
        <p:nvPicPr>
          <p:cNvPr id="4" name="Graphic 3" descr="Group brainstorm">
            <a:extLst>
              <a:ext uri="{FF2B5EF4-FFF2-40B4-BE49-F238E27FC236}">
                <a16:creationId xmlns:a16="http://schemas.microsoft.com/office/drawing/2014/main" id="{9E99BAAF-A349-4071-8A6C-4FD14B77B0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4407" y="1545402"/>
            <a:ext cx="685800" cy="685800"/>
          </a:xfrm>
          <a:prstGeom prst="rect">
            <a:avLst/>
          </a:prstGeom>
        </p:spPr>
      </p:pic>
      <p:pic>
        <p:nvPicPr>
          <p:cNvPr id="6" name="Graphic 5" descr="Handshake">
            <a:extLst>
              <a:ext uri="{FF2B5EF4-FFF2-40B4-BE49-F238E27FC236}">
                <a16:creationId xmlns:a16="http://schemas.microsoft.com/office/drawing/2014/main" id="{CDCDE616-1D39-43D5-B30E-2C30E1FFED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4407" y="946503"/>
            <a:ext cx="685800" cy="685800"/>
          </a:xfrm>
          <a:prstGeom prst="rect">
            <a:avLst/>
          </a:prstGeom>
        </p:spPr>
      </p:pic>
      <p:pic>
        <p:nvPicPr>
          <p:cNvPr id="23" name="Graphic 22" descr="Boardroom">
            <a:extLst>
              <a:ext uri="{FF2B5EF4-FFF2-40B4-BE49-F238E27FC236}">
                <a16:creationId xmlns:a16="http://schemas.microsoft.com/office/drawing/2014/main" id="{FA4C00B6-3E1B-4BB6-A857-6ABE9682AE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407" y="2144301"/>
            <a:ext cx="685800" cy="685800"/>
          </a:xfrm>
          <a:prstGeom prst="rect">
            <a:avLst/>
          </a:prstGeom>
        </p:spPr>
      </p:pic>
      <p:pic>
        <p:nvPicPr>
          <p:cNvPr id="27" name="Graphic 26" descr="Business Growth">
            <a:extLst>
              <a:ext uri="{FF2B5EF4-FFF2-40B4-BE49-F238E27FC236}">
                <a16:creationId xmlns:a16="http://schemas.microsoft.com/office/drawing/2014/main" id="{ED9CF875-4023-44DE-B15D-B446CC2005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4407" y="2743200"/>
            <a:ext cx="685800" cy="685800"/>
          </a:xfrm>
          <a:prstGeom prst="rect">
            <a:avLst/>
          </a:prstGeom>
        </p:spPr>
      </p:pic>
      <p:sp>
        <p:nvSpPr>
          <p:cNvPr id="28" name="TextBox 27">
            <a:extLst>
              <a:ext uri="{FF2B5EF4-FFF2-40B4-BE49-F238E27FC236}">
                <a16:creationId xmlns:a16="http://schemas.microsoft.com/office/drawing/2014/main" id="{3F8A674F-2BD6-476D-9919-6A7B7708864C}"/>
              </a:ext>
            </a:extLst>
          </p:cNvPr>
          <p:cNvSpPr txBox="1"/>
          <p:nvPr/>
        </p:nvSpPr>
        <p:spPr>
          <a:xfrm>
            <a:off x="664272" y="3495855"/>
            <a:ext cx="1792583" cy="523220"/>
          </a:xfrm>
          <a:prstGeom prst="rect">
            <a:avLst/>
          </a:prstGeom>
          <a:noFill/>
        </p:spPr>
        <p:txBody>
          <a:bodyPr wrap="square" rtlCol="0">
            <a:spAutoFit/>
          </a:bodyPr>
          <a:lstStyle/>
          <a:p>
            <a:r>
              <a:rPr lang="en-US" sz="2800" dirty="0">
                <a:solidFill>
                  <a:srgbClr val="255683"/>
                </a:solidFill>
                <a:cs typeface="Times New Roman" charset="0"/>
              </a:rPr>
              <a:t>In short:</a:t>
            </a:r>
          </a:p>
        </p:txBody>
      </p:sp>
      <p:graphicFrame>
        <p:nvGraphicFramePr>
          <p:cNvPr id="30" name="Diagram 29">
            <a:extLst>
              <a:ext uri="{FF2B5EF4-FFF2-40B4-BE49-F238E27FC236}">
                <a16:creationId xmlns:a16="http://schemas.microsoft.com/office/drawing/2014/main" id="{38091B19-893B-42D3-A5F2-1955AB2A5D5B}"/>
              </a:ext>
            </a:extLst>
          </p:cNvPr>
          <p:cNvGraphicFramePr/>
          <p:nvPr>
            <p:extLst>
              <p:ext uri="{D42A27DB-BD31-4B8C-83A1-F6EECF244321}">
                <p14:modId xmlns:p14="http://schemas.microsoft.com/office/powerpoint/2010/main" val="3711576299"/>
              </p:ext>
            </p:extLst>
          </p:nvPr>
        </p:nvGraphicFramePr>
        <p:xfrm>
          <a:off x="2279305" y="2231202"/>
          <a:ext cx="8128000" cy="54186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422044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43571-CEEE-41B9-9905-CC5DE00F4BC1}"/>
              </a:ext>
            </a:extLst>
          </p:cNvPr>
          <p:cNvSpPr>
            <a:spLocks noGrp="1"/>
          </p:cNvSpPr>
          <p:nvPr>
            <p:ph type="title"/>
          </p:nvPr>
        </p:nvSpPr>
        <p:spPr/>
        <p:txBody>
          <a:bodyPr/>
          <a:lstStyle/>
          <a:p>
            <a:r>
              <a:rPr lang="en-US" dirty="0"/>
              <a:t>Cycle of Innovation</a:t>
            </a:r>
          </a:p>
        </p:txBody>
      </p:sp>
      <p:sp>
        <p:nvSpPr>
          <p:cNvPr id="3" name="Slide Number Placeholder 2">
            <a:extLst>
              <a:ext uri="{FF2B5EF4-FFF2-40B4-BE49-F238E27FC236}">
                <a16:creationId xmlns:a16="http://schemas.microsoft.com/office/drawing/2014/main" id="{174524D1-C271-4700-A0E1-CFD2BACADE1E}"/>
              </a:ext>
            </a:extLst>
          </p:cNvPr>
          <p:cNvSpPr>
            <a:spLocks noGrp="1"/>
          </p:cNvSpPr>
          <p:nvPr>
            <p:ph type="sldNum" sz="quarter" idx="12"/>
          </p:nvPr>
        </p:nvSpPr>
        <p:spPr/>
        <p:txBody>
          <a:bodyPr/>
          <a:lstStyle/>
          <a:p>
            <a:fld id="{03DC2DEF-D2FE-4B45-ABA4-9F153FD1C98A}" type="slidenum">
              <a:rPr lang="en-US" smtClean="0"/>
              <a:t>11</a:t>
            </a:fld>
            <a:endParaRPr lang="en-US" dirty="0"/>
          </a:p>
        </p:txBody>
      </p:sp>
      <p:graphicFrame>
        <p:nvGraphicFramePr>
          <p:cNvPr id="6" name="Diagram 5">
            <a:extLst>
              <a:ext uri="{FF2B5EF4-FFF2-40B4-BE49-F238E27FC236}">
                <a16:creationId xmlns:a16="http://schemas.microsoft.com/office/drawing/2014/main" id="{DB996B1B-ED41-4A0F-AD69-6C4D40A2A829}"/>
              </a:ext>
            </a:extLst>
          </p:cNvPr>
          <p:cNvGraphicFramePr/>
          <p:nvPr>
            <p:extLst>
              <p:ext uri="{D42A27DB-BD31-4B8C-83A1-F6EECF244321}">
                <p14:modId xmlns:p14="http://schemas.microsoft.com/office/powerpoint/2010/main" val="3020844510"/>
              </p:ext>
            </p:extLst>
          </p:nvPr>
        </p:nvGraphicFramePr>
        <p:xfrm>
          <a:off x="4564127" y="1123866"/>
          <a:ext cx="7010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C860A39-8E0F-4E8E-B8FA-6E54FCFE0591}"/>
              </a:ext>
            </a:extLst>
          </p:cNvPr>
          <p:cNvSpPr txBox="1"/>
          <p:nvPr/>
        </p:nvSpPr>
        <p:spPr>
          <a:xfrm>
            <a:off x="7307327" y="2872001"/>
            <a:ext cx="1524000" cy="923330"/>
          </a:xfrm>
          <a:prstGeom prst="rect">
            <a:avLst/>
          </a:prstGeom>
          <a:noFill/>
        </p:spPr>
        <p:txBody>
          <a:bodyPr wrap="square" rtlCol="0">
            <a:spAutoFit/>
          </a:bodyPr>
          <a:lstStyle/>
          <a:p>
            <a:pPr algn="ctr"/>
            <a:r>
              <a:rPr lang="en-US" b="1" dirty="0">
                <a:solidFill>
                  <a:srgbClr val="005288"/>
                </a:solidFill>
              </a:rPr>
              <a:t>Technology Transfer Cycle of Innovation</a:t>
            </a:r>
          </a:p>
        </p:txBody>
      </p:sp>
      <p:cxnSp>
        <p:nvCxnSpPr>
          <p:cNvPr id="8" name="Straight Arrow Connector 7">
            <a:extLst>
              <a:ext uri="{FF2B5EF4-FFF2-40B4-BE49-F238E27FC236}">
                <a16:creationId xmlns:a16="http://schemas.microsoft.com/office/drawing/2014/main" id="{3E1E0703-724A-4E06-AEA3-AAE27E2FF0E4}"/>
              </a:ext>
            </a:extLst>
          </p:cNvPr>
          <p:cNvCxnSpPr/>
          <p:nvPr/>
        </p:nvCxnSpPr>
        <p:spPr>
          <a:xfrm flipH="1" flipV="1">
            <a:off x="4760176" y="2568706"/>
            <a:ext cx="639193" cy="4616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F662A5D-A5A1-45A7-8A23-60EC7CDA8864}"/>
              </a:ext>
            </a:extLst>
          </p:cNvPr>
          <p:cNvSpPr txBox="1"/>
          <p:nvPr/>
        </p:nvSpPr>
        <p:spPr>
          <a:xfrm>
            <a:off x="2833720" y="1123866"/>
            <a:ext cx="2272684" cy="369332"/>
          </a:xfrm>
          <a:prstGeom prst="rect">
            <a:avLst/>
          </a:prstGeom>
          <a:noFill/>
        </p:spPr>
        <p:txBody>
          <a:bodyPr wrap="square" rtlCol="0">
            <a:spAutoFit/>
          </a:bodyPr>
          <a:lstStyle/>
          <a:p>
            <a:r>
              <a:rPr lang="en-US" dirty="0">
                <a:solidFill>
                  <a:srgbClr val="005288"/>
                </a:solidFill>
              </a:rPr>
              <a:t>Existing Companies</a:t>
            </a:r>
          </a:p>
        </p:txBody>
      </p:sp>
      <p:sp>
        <p:nvSpPr>
          <p:cNvPr id="10" name="TextBox 9">
            <a:extLst>
              <a:ext uri="{FF2B5EF4-FFF2-40B4-BE49-F238E27FC236}">
                <a16:creationId xmlns:a16="http://schemas.microsoft.com/office/drawing/2014/main" id="{EEB3834E-DA98-4BCA-8E6C-07AB2C78813F}"/>
              </a:ext>
            </a:extLst>
          </p:cNvPr>
          <p:cNvSpPr txBox="1"/>
          <p:nvPr/>
        </p:nvSpPr>
        <p:spPr>
          <a:xfrm>
            <a:off x="2833720" y="3788524"/>
            <a:ext cx="2272684" cy="369332"/>
          </a:xfrm>
          <a:prstGeom prst="rect">
            <a:avLst/>
          </a:prstGeom>
          <a:noFill/>
        </p:spPr>
        <p:txBody>
          <a:bodyPr wrap="square" rtlCol="0">
            <a:spAutoFit/>
          </a:bodyPr>
          <a:lstStyle/>
          <a:p>
            <a:r>
              <a:rPr lang="en-US" dirty="0">
                <a:solidFill>
                  <a:srgbClr val="005288"/>
                </a:solidFill>
              </a:rPr>
              <a:t>New Co. Startup</a:t>
            </a:r>
          </a:p>
        </p:txBody>
      </p:sp>
      <p:pic>
        <p:nvPicPr>
          <p:cNvPr id="11" name="Picture 2" descr="Amgen &gt; Home">
            <a:extLst>
              <a:ext uri="{FF2B5EF4-FFF2-40B4-BE49-F238E27FC236}">
                <a16:creationId xmlns:a16="http://schemas.microsoft.com/office/drawing/2014/main" id="{F5EB2499-6076-49E8-97CD-0EA21C35BE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7055" b="36020"/>
          <a:stretch/>
        </p:blipFill>
        <p:spPr bwMode="auto">
          <a:xfrm>
            <a:off x="1963707" y="1459141"/>
            <a:ext cx="1757779" cy="47329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2020D8DE-6651-49E3-8C7D-F92DA857A406}"/>
              </a:ext>
            </a:extLst>
          </p:cNvPr>
          <p:cNvCxnSpPr>
            <a:cxnSpLocks/>
          </p:cNvCxnSpPr>
          <p:nvPr/>
        </p:nvCxnSpPr>
        <p:spPr>
          <a:xfrm flipH="1">
            <a:off x="4715786" y="3705049"/>
            <a:ext cx="639193" cy="3643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3" name="Picture 4" descr="Mirna Therapeutics | Crunchbase">
            <a:extLst>
              <a:ext uri="{FF2B5EF4-FFF2-40B4-BE49-F238E27FC236}">
                <a16:creationId xmlns:a16="http://schemas.microsoft.com/office/drawing/2014/main" id="{2512469E-D170-481C-BC97-5DB050F6CF5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4254" b="34436"/>
          <a:stretch/>
        </p:blipFill>
        <p:spPr bwMode="auto">
          <a:xfrm>
            <a:off x="3970062" y="1493198"/>
            <a:ext cx="1519929" cy="475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17588D5F-97C5-422E-B264-8622F9F186E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155" t="35291" r="28156" b="39414"/>
          <a:stretch/>
        </p:blipFill>
        <p:spPr bwMode="auto">
          <a:xfrm>
            <a:off x="2439034" y="1914022"/>
            <a:ext cx="1331650" cy="3854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pfizer">
            <a:extLst>
              <a:ext uri="{FF2B5EF4-FFF2-40B4-BE49-F238E27FC236}">
                <a16:creationId xmlns:a16="http://schemas.microsoft.com/office/drawing/2014/main" id="{3BA29AFE-33F2-4560-8CA6-35943C62AF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91382" y="1981441"/>
            <a:ext cx="8763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quest diagnostic">
            <a:extLst>
              <a:ext uri="{FF2B5EF4-FFF2-40B4-BE49-F238E27FC236}">
                <a16:creationId xmlns:a16="http://schemas.microsoft.com/office/drawing/2014/main" id="{01F34343-2090-4C41-AE19-58311E8F14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00884" y="2416584"/>
            <a:ext cx="8763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Image result for gilead">
            <a:extLst>
              <a:ext uri="{FF2B5EF4-FFF2-40B4-BE49-F238E27FC236}">
                <a16:creationId xmlns:a16="http://schemas.microsoft.com/office/drawing/2014/main" id="{450DF381-5099-47BE-A20F-C02E243DE8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88029" y="2452831"/>
            <a:ext cx="8763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Image result for bluebird bio">
            <a:extLst>
              <a:ext uri="{FF2B5EF4-FFF2-40B4-BE49-F238E27FC236}">
                <a16:creationId xmlns:a16="http://schemas.microsoft.com/office/drawing/2014/main" id="{7199F3E0-7BC1-4BF2-B7FF-C5E9CF98277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10651" y="2806424"/>
            <a:ext cx="1846556" cy="4616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Image result for fortress biotech">
            <a:extLst>
              <a:ext uri="{FF2B5EF4-FFF2-40B4-BE49-F238E27FC236}">
                <a16:creationId xmlns:a16="http://schemas.microsoft.com/office/drawing/2014/main" id="{0D0DA9B9-E368-4BEC-90DF-BE98E661FC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5705" y="2765175"/>
            <a:ext cx="697451" cy="6974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Startups in Stockholm new focus of Northstream AB">
            <a:extLst>
              <a:ext uri="{FF2B5EF4-FFF2-40B4-BE49-F238E27FC236}">
                <a16:creationId xmlns:a16="http://schemas.microsoft.com/office/drawing/2014/main" id="{71BA3A45-B5FA-4DC0-8E7E-E34CA46129E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24457" y="4144209"/>
            <a:ext cx="2943225" cy="155257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27F681F-CBB3-4FE4-9381-31381549259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3" name="Picture 22">
            <a:extLst>
              <a:ext uri="{FF2B5EF4-FFF2-40B4-BE49-F238E27FC236}">
                <a16:creationId xmlns:a16="http://schemas.microsoft.com/office/drawing/2014/main" id="{7B35E0C9-A9C5-49C8-B016-BF61B0DD3021}"/>
              </a:ext>
            </a:extLst>
          </p:cNvPr>
          <p:cNvPicPr>
            <a:picLocks noChangeAspect="1"/>
          </p:cNvPicPr>
          <p:nvPr/>
        </p:nvPicPr>
        <p:blipFill>
          <a:blip r:embed="rId17"/>
          <a:stretch>
            <a:fillRect/>
          </a:stretch>
        </p:blipFill>
        <p:spPr>
          <a:xfrm>
            <a:off x="292418" y="6017956"/>
            <a:ext cx="7124258" cy="857250"/>
          </a:xfrm>
          <a:prstGeom prst="rect">
            <a:avLst/>
          </a:prstGeom>
        </p:spPr>
      </p:pic>
      <p:pic>
        <p:nvPicPr>
          <p:cNvPr id="24" name="Picture 23">
            <a:extLst>
              <a:ext uri="{FF2B5EF4-FFF2-40B4-BE49-F238E27FC236}">
                <a16:creationId xmlns:a16="http://schemas.microsoft.com/office/drawing/2014/main" id="{04B91EC9-44FE-4056-9DA6-2498F96D2B03}"/>
              </a:ext>
            </a:extLst>
          </p:cNvPr>
          <p:cNvPicPr>
            <a:picLocks noChangeAspect="1"/>
          </p:cNvPicPr>
          <p:nvPr/>
        </p:nvPicPr>
        <p:blipFill>
          <a:blip r:embed="rId18"/>
          <a:stretch>
            <a:fillRect/>
          </a:stretch>
        </p:blipFill>
        <p:spPr>
          <a:xfrm>
            <a:off x="10419741" y="214120"/>
            <a:ext cx="1407238" cy="1245021"/>
          </a:xfrm>
          <a:prstGeom prst="rect">
            <a:avLst/>
          </a:prstGeom>
        </p:spPr>
      </p:pic>
    </p:spTree>
    <p:extLst>
      <p:ext uri="{BB962C8B-B14F-4D97-AF65-F5344CB8AC3E}">
        <p14:creationId xmlns:p14="http://schemas.microsoft.com/office/powerpoint/2010/main" val="72250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5A79C51-1E46-4AAC-A360-230F21FAA009}"/>
              </a:ext>
            </a:extLst>
          </p:cNvPr>
          <p:cNvPicPr>
            <a:picLocks noChangeAspect="1"/>
          </p:cNvPicPr>
          <p:nvPr/>
        </p:nvPicPr>
        <p:blipFill>
          <a:blip r:embed="rId3"/>
          <a:stretch>
            <a:fillRect/>
          </a:stretch>
        </p:blipFill>
        <p:spPr>
          <a:xfrm>
            <a:off x="10419741" y="214120"/>
            <a:ext cx="1407238" cy="1245021"/>
          </a:xfrm>
          <a:prstGeom prst="rect">
            <a:avLst/>
          </a:prstGeom>
        </p:spPr>
      </p:pic>
      <p:sp>
        <p:nvSpPr>
          <p:cNvPr id="5" name="Rectangle 4">
            <a:extLst>
              <a:ext uri="{FF2B5EF4-FFF2-40B4-BE49-F238E27FC236}">
                <a16:creationId xmlns:a16="http://schemas.microsoft.com/office/drawing/2014/main" id="{896F949A-093B-43D8-A3F8-57932A02907A}"/>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DF07C2B6-C1C8-43FA-A174-A758ACA0877C}"/>
              </a:ext>
            </a:extLst>
          </p:cNvPr>
          <p:cNvSpPr>
            <a:spLocks noGrp="1"/>
          </p:cNvSpPr>
          <p:nvPr>
            <p:ph type="title"/>
          </p:nvPr>
        </p:nvSpPr>
        <p:spPr/>
        <p:txBody>
          <a:bodyPr>
            <a:normAutofit/>
          </a:bodyPr>
          <a:lstStyle/>
          <a:p>
            <a:r>
              <a:rPr lang="en-US" altLang="en-US" dirty="0">
                <a:solidFill>
                  <a:srgbClr val="005288"/>
                </a:solidFill>
              </a:rPr>
              <a:t>MUSC Intellectual Property (IP) Policy</a:t>
            </a:r>
            <a:endParaRPr lang="en-US" dirty="0">
              <a:solidFill>
                <a:srgbClr val="005288"/>
              </a:solidFill>
            </a:endParaRPr>
          </a:p>
        </p:txBody>
      </p:sp>
      <p:sp>
        <p:nvSpPr>
          <p:cNvPr id="3" name="Content Placeholder 2">
            <a:extLst>
              <a:ext uri="{FF2B5EF4-FFF2-40B4-BE49-F238E27FC236}">
                <a16:creationId xmlns:a16="http://schemas.microsoft.com/office/drawing/2014/main" id="{4818B2F9-2278-4BCD-B886-E36300F28858}"/>
              </a:ext>
            </a:extLst>
          </p:cNvPr>
          <p:cNvSpPr>
            <a:spLocks noGrp="1"/>
          </p:cNvSpPr>
          <p:nvPr>
            <p:ph idx="1"/>
          </p:nvPr>
        </p:nvSpPr>
        <p:spPr>
          <a:xfrm>
            <a:off x="1094280" y="1278458"/>
            <a:ext cx="10767421" cy="4943475"/>
          </a:xfrm>
        </p:spPr>
        <p:txBody>
          <a:bodyPr>
            <a:normAutofit fontScale="92500"/>
          </a:bodyPr>
          <a:lstStyle/>
          <a:p>
            <a:pPr marL="0" indent="0">
              <a:lnSpc>
                <a:spcPct val="120000"/>
              </a:lnSpc>
              <a:buNone/>
              <a:defRPr/>
            </a:pPr>
            <a:r>
              <a:rPr lang="en-US" sz="3400" b="1" dirty="0"/>
              <a:t> Who? </a:t>
            </a:r>
            <a:r>
              <a:rPr lang="en-US" sz="3400" dirty="0"/>
              <a:t>As a condition of your employment, studentship,  and/or resource usage at MUSC you must assign ownership to MUSC</a:t>
            </a:r>
          </a:p>
          <a:p>
            <a:pPr marL="0" indent="0">
              <a:lnSpc>
                <a:spcPct val="120000"/>
              </a:lnSpc>
              <a:buNone/>
              <a:defRPr/>
            </a:pPr>
            <a:r>
              <a:rPr lang="en-US" sz="3400" u="sng" dirty="0"/>
              <a:t>IP is required to be disclosed by employees and students</a:t>
            </a:r>
          </a:p>
          <a:p>
            <a:pPr lvl="2">
              <a:lnSpc>
                <a:spcPct val="120000"/>
              </a:lnSpc>
              <a:buFont typeface="Calibri Light" panose="020F0302020204030204" pitchFamily="34" charset="0"/>
              <a:buChar char="›"/>
              <a:defRPr/>
            </a:pPr>
            <a:r>
              <a:rPr lang="en-US" sz="2600" dirty="0">
                <a:solidFill>
                  <a:srgbClr val="14726C"/>
                </a:solidFill>
              </a:rPr>
              <a:t>Ownership is then determined</a:t>
            </a:r>
          </a:p>
          <a:p>
            <a:pPr lvl="2">
              <a:lnSpc>
                <a:spcPct val="120000"/>
              </a:lnSpc>
              <a:buFont typeface="Calibri Light" panose="020F0302020204030204" pitchFamily="34" charset="0"/>
              <a:buChar char="›"/>
              <a:defRPr/>
            </a:pPr>
            <a:r>
              <a:rPr lang="en-US" sz="2600" dirty="0">
                <a:solidFill>
                  <a:srgbClr val="14726C"/>
                </a:solidFill>
              </a:rPr>
              <a:t>Traditional academic copyrights owned by author(s)</a:t>
            </a:r>
          </a:p>
          <a:p>
            <a:pPr lvl="2">
              <a:lnSpc>
                <a:spcPct val="120000"/>
              </a:lnSpc>
              <a:buFont typeface="Calibri Light" panose="020F0302020204030204" pitchFamily="34" charset="0"/>
              <a:buChar char="›"/>
              <a:defRPr/>
            </a:pPr>
            <a:r>
              <a:rPr lang="en-US" sz="2600" dirty="0">
                <a:solidFill>
                  <a:srgbClr val="14726C"/>
                </a:solidFill>
              </a:rPr>
              <a:t>Employee - MUSC entitled to ownership if in field or MUSC resources utilized</a:t>
            </a:r>
          </a:p>
          <a:p>
            <a:pPr lvl="2">
              <a:lnSpc>
                <a:spcPct val="120000"/>
              </a:lnSpc>
              <a:buFont typeface="Calibri Light" panose="020F0302020204030204" pitchFamily="34" charset="0"/>
              <a:buChar char="›"/>
              <a:defRPr/>
            </a:pPr>
            <a:r>
              <a:rPr lang="en-US" sz="2600" dirty="0">
                <a:solidFill>
                  <a:srgbClr val="14726C"/>
                </a:solidFill>
              </a:rPr>
              <a:t>Student - MUSC entitled to ownership if IP invented during course of research at MUSC, utilizing MUSC resources, made in conjunction with others that must assign rights and/or preexisting commitments</a:t>
            </a:r>
            <a:endParaRPr lang="en-US" sz="3600" dirty="0">
              <a:solidFill>
                <a:srgbClr val="14726C"/>
              </a:solidFill>
            </a:endParaRPr>
          </a:p>
          <a:p>
            <a:endParaRPr lang="en-US" dirty="0"/>
          </a:p>
        </p:txBody>
      </p:sp>
      <p:sp>
        <p:nvSpPr>
          <p:cNvPr id="4" name="Slide Number Placeholder 3">
            <a:extLst>
              <a:ext uri="{FF2B5EF4-FFF2-40B4-BE49-F238E27FC236}">
                <a16:creationId xmlns:a16="http://schemas.microsoft.com/office/drawing/2014/main" id="{BBC7D44F-AB9C-4642-A0AF-446918E23DDD}"/>
              </a:ext>
            </a:extLst>
          </p:cNvPr>
          <p:cNvSpPr>
            <a:spLocks noGrp="1"/>
          </p:cNvSpPr>
          <p:nvPr>
            <p:ph type="sldNum" sz="quarter" idx="12"/>
          </p:nvPr>
        </p:nvSpPr>
        <p:spPr/>
        <p:txBody>
          <a:bodyPr/>
          <a:lstStyle/>
          <a:p>
            <a:fld id="{03DC2DEF-D2FE-4B45-ABA4-9F153FD1C98A}" type="slidenum">
              <a:rPr lang="en-US" smtClean="0"/>
              <a:t>12</a:t>
            </a:fld>
            <a:endParaRPr lang="en-US" dirty="0"/>
          </a:p>
        </p:txBody>
      </p:sp>
      <p:pic>
        <p:nvPicPr>
          <p:cNvPr id="6" name="Picture 5">
            <a:extLst>
              <a:ext uri="{FF2B5EF4-FFF2-40B4-BE49-F238E27FC236}">
                <a16:creationId xmlns:a16="http://schemas.microsoft.com/office/drawing/2014/main" id="{DB9EB3EA-C072-48B8-A817-D8D9188FDD26}"/>
              </a:ext>
            </a:extLst>
          </p:cNvPr>
          <p:cNvPicPr>
            <a:picLocks noChangeAspect="1"/>
          </p:cNvPicPr>
          <p:nvPr/>
        </p:nvPicPr>
        <p:blipFill>
          <a:blip r:embed="rId4"/>
          <a:stretch>
            <a:fillRect/>
          </a:stretch>
        </p:blipFill>
        <p:spPr>
          <a:xfrm>
            <a:off x="292418" y="6017956"/>
            <a:ext cx="7124258" cy="857250"/>
          </a:xfrm>
          <a:prstGeom prst="rect">
            <a:avLst/>
          </a:prstGeom>
        </p:spPr>
      </p:pic>
      <p:pic>
        <p:nvPicPr>
          <p:cNvPr id="8" name="Graphic 7" descr="Group of people">
            <a:extLst>
              <a:ext uri="{FF2B5EF4-FFF2-40B4-BE49-F238E27FC236}">
                <a16:creationId xmlns:a16="http://schemas.microsoft.com/office/drawing/2014/main" id="{00D46F21-61E8-419F-9E21-B9773F9C84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5863" y="1453918"/>
            <a:ext cx="651962" cy="651962"/>
          </a:xfrm>
          <a:prstGeom prst="rect">
            <a:avLst/>
          </a:prstGeom>
        </p:spPr>
      </p:pic>
      <p:pic>
        <p:nvPicPr>
          <p:cNvPr id="12" name="Graphic 11" descr="DNA">
            <a:extLst>
              <a:ext uri="{FF2B5EF4-FFF2-40B4-BE49-F238E27FC236}">
                <a16:creationId xmlns:a16="http://schemas.microsoft.com/office/drawing/2014/main" id="{30205100-7003-43EC-8463-D9BA954140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5863" y="2540622"/>
            <a:ext cx="651962" cy="651962"/>
          </a:xfrm>
          <a:prstGeom prst="rect">
            <a:avLst/>
          </a:prstGeom>
        </p:spPr>
      </p:pic>
      <p:grpSp>
        <p:nvGrpSpPr>
          <p:cNvPr id="13" name="Group 12">
            <a:extLst>
              <a:ext uri="{FF2B5EF4-FFF2-40B4-BE49-F238E27FC236}">
                <a16:creationId xmlns:a16="http://schemas.microsoft.com/office/drawing/2014/main" id="{1EEEDF51-3A2F-497F-9EBE-0054F2F2187D}"/>
              </a:ext>
            </a:extLst>
          </p:cNvPr>
          <p:cNvGrpSpPr/>
          <p:nvPr/>
        </p:nvGrpSpPr>
        <p:grpSpPr>
          <a:xfrm>
            <a:off x="10604608" y="263366"/>
            <a:ext cx="1101481" cy="550741"/>
            <a:chOff x="2880493" y="1671"/>
            <a:chExt cx="1249412" cy="624706"/>
          </a:xfrm>
        </p:grpSpPr>
        <p:sp>
          <p:nvSpPr>
            <p:cNvPr id="17" name="Rectangle: Rounded Corners 16">
              <a:extLst>
                <a:ext uri="{FF2B5EF4-FFF2-40B4-BE49-F238E27FC236}">
                  <a16:creationId xmlns:a16="http://schemas.microsoft.com/office/drawing/2014/main" id="{BD72A514-3C3B-4F32-A756-A5B17A7D6342}"/>
                </a:ext>
              </a:extLst>
            </p:cNvPr>
            <p:cNvSpPr/>
            <p:nvPr/>
          </p:nvSpPr>
          <p:spPr>
            <a:xfrm>
              <a:off x="2880493" y="1671"/>
              <a:ext cx="1249412" cy="624706"/>
            </a:xfrm>
            <a:prstGeom prst="roundRect">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F6047214-5711-48EA-B4DE-193066E1FD7D}"/>
                </a:ext>
              </a:extLst>
            </p:cNvPr>
            <p:cNvSpPr txBox="1"/>
            <p:nvPr/>
          </p:nvSpPr>
          <p:spPr>
            <a:xfrm>
              <a:off x="2910989" y="3216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Research</a:t>
              </a:r>
            </a:p>
          </p:txBody>
        </p:sp>
      </p:grpSp>
      <p:grpSp>
        <p:nvGrpSpPr>
          <p:cNvPr id="14" name="Group 13">
            <a:extLst>
              <a:ext uri="{FF2B5EF4-FFF2-40B4-BE49-F238E27FC236}">
                <a16:creationId xmlns:a16="http://schemas.microsoft.com/office/drawing/2014/main" id="{211069F9-F4AE-4115-B75D-C1776BC6FA8C}"/>
              </a:ext>
            </a:extLst>
          </p:cNvPr>
          <p:cNvGrpSpPr/>
          <p:nvPr/>
        </p:nvGrpSpPr>
        <p:grpSpPr>
          <a:xfrm>
            <a:off x="10604608" y="814107"/>
            <a:ext cx="1101481" cy="550741"/>
            <a:chOff x="4221009" y="556931"/>
            <a:chExt cx="1249412" cy="624706"/>
          </a:xfrm>
        </p:grpSpPr>
        <p:sp>
          <p:nvSpPr>
            <p:cNvPr id="15" name="Rectangle: Rounded Corners 14">
              <a:extLst>
                <a:ext uri="{FF2B5EF4-FFF2-40B4-BE49-F238E27FC236}">
                  <a16:creationId xmlns:a16="http://schemas.microsoft.com/office/drawing/2014/main" id="{8F2008A1-ACAF-46F3-8DBA-69B7A27BA291}"/>
                </a:ext>
              </a:extLst>
            </p:cNvPr>
            <p:cNvSpPr/>
            <p:nvPr/>
          </p:nvSpPr>
          <p:spPr>
            <a:xfrm>
              <a:off x="4221009" y="556931"/>
              <a:ext cx="1249412" cy="624706"/>
            </a:xfrm>
            <a:prstGeom prst="roundRec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angle: Rounded Corners 6">
              <a:extLst>
                <a:ext uri="{FF2B5EF4-FFF2-40B4-BE49-F238E27FC236}">
                  <a16:creationId xmlns:a16="http://schemas.microsoft.com/office/drawing/2014/main" id="{1BDD0BAB-A580-4848-B4C8-52FFAF22CA73}"/>
                </a:ext>
              </a:extLst>
            </p:cNvPr>
            <p:cNvSpPr txBox="1"/>
            <p:nvPr/>
          </p:nvSpPr>
          <p:spPr>
            <a:xfrm>
              <a:off x="4251505" y="58742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Invention Disclosure</a:t>
              </a:r>
            </a:p>
          </p:txBody>
        </p:sp>
      </p:grpSp>
    </p:spTree>
    <p:extLst>
      <p:ext uri="{BB962C8B-B14F-4D97-AF65-F5344CB8AC3E}">
        <p14:creationId xmlns:p14="http://schemas.microsoft.com/office/powerpoint/2010/main" val="512028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F04FB0-E975-4448-BA75-47DF009202D1}"/>
              </a:ext>
            </a:extLst>
          </p:cNvPr>
          <p:cNvPicPr>
            <a:picLocks noChangeAspect="1"/>
          </p:cNvPicPr>
          <p:nvPr/>
        </p:nvPicPr>
        <p:blipFill rotWithShape="1">
          <a:blip r:embed="rId3">
            <a:extLst>
              <a:ext uri="{28A0092B-C50C-407E-A947-70E740481C1C}">
                <a14:useLocalDpi xmlns:a14="http://schemas.microsoft.com/office/drawing/2010/main" val="0"/>
              </a:ext>
            </a:extLst>
          </a:blip>
          <a:srcRect l="2422" t="24222" r="2697" b="19582"/>
          <a:stretch/>
        </p:blipFill>
        <p:spPr>
          <a:xfrm>
            <a:off x="339943" y="3370951"/>
            <a:ext cx="11567786" cy="3118817"/>
          </a:xfrm>
          <a:prstGeom prst="rect">
            <a:avLst/>
          </a:prstGeom>
        </p:spPr>
      </p:pic>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a:xfrm>
            <a:off x="402211" y="325995"/>
            <a:ext cx="8647196" cy="758824"/>
          </a:xfrm>
        </p:spPr>
        <p:txBody>
          <a:bodyPr>
            <a:noAutofit/>
          </a:bodyPr>
          <a:lstStyle/>
          <a:p>
            <a:pPr>
              <a:spcBef>
                <a:spcPts val="0"/>
              </a:spcBef>
            </a:pPr>
            <a:r>
              <a:rPr lang="en-US" altLang="en-US" sz="3000" dirty="0"/>
              <a:t>How to you know what (and when) to disclose?</a:t>
            </a:r>
            <a:endParaRPr lang="en-US" sz="3000" dirty="0"/>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sp>
        <p:nvSpPr>
          <p:cNvPr id="2" name="Rectangle 1">
            <a:extLst>
              <a:ext uri="{FF2B5EF4-FFF2-40B4-BE49-F238E27FC236}">
                <a16:creationId xmlns:a16="http://schemas.microsoft.com/office/drawing/2014/main" id="{C8FF2FCA-7241-4B72-B083-C7C2A274B813}"/>
              </a:ext>
            </a:extLst>
          </p:cNvPr>
          <p:cNvSpPr/>
          <p:nvPr/>
        </p:nvSpPr>
        <p:spPr>
          <a:xfrm>
            <a:off x="530400" y="975711"/>
            <a:ext cx="3076035" cy="369332"/>
          </a:xfrm>
          <a:prstGeom prst="rect">
            <a:avLst/>
          </a:prstGeom>
        </p:spPr>
        <p:txBody>
          <a:bodyPr wrap="none">
            <a:spAutoFit/>
          </a:bodyPr>
          <a:lstStyle/>
          <a:p>
            <a:pPr>
              <a:defRPr/>
            </a:pPr>
            <a:r>
              <a:rPr lang="en-US" dirty="0">
                <a:solidFill>
                  <a:srgbClr val="005288"/>
                </a:solidFill>
                <a:cs typeface="Times New Roman" panose="02020603050405020304" pitchFamily="18" charset="0"/>
              </a:rPr>
              <a:t>Consider all types of Inventions</a:t>
            </a:r>
          </a:p>
        </p:txBody>
      </p:sp>
      <p:sp>
        <p:nvSpPr>
          <p:cNvPr id="4" name="Rectangle 3">
            <a:extLst>
              <a:ext uri="{FF2B5EF4-FFF2-40B4-BE49-F238E27FC236}">
                <a16:creationId xmlns:a16="http://schemas.microsoft.com/office/drawing/2014/main" id="{2BB09AD1-E1CA-4FCE-AA0A-2EF871BB7B1E}"/>
              </a:ext>
            </a:extLst>
          </p:cNvPr>
          <p:cNvSpPr/>
          <p:nvPr/>
        </p:nvSpPr>
        <p:spPr>
          <a:xfrm>
            <a:off x="530400" y="1426784"/>
            <a:ext cx="1036438" cy="369332"/>
          </a:xfrm>
          <a:prstGeom prst="rect">
            <a:avLst/>
          </a:prstGeom>
        </p:spPr>
        <p:txBody>
          <a:bodyPr wrap="none">
            <a:spAutoFit/>
          </a:bodyPr>
          <a:lstStyle/>
          <a:p>
            <a:r>
              <a:rPr lang="en-US" dirty="0">
                <a:solidFill>
                  <a:srgbClr val="005288"/>
                </a:solidFill>
                <a:cs typeface="Times New Roman" panose="02020603050405020304" pitchFamily="18" charset="0"/>
              </a:rPr>
              <a:t>Have</a:t>
            </a:r>
            <a:r>
              <a:rPr lang="en-US" dirty="0">
                <a:cs typeface="Times New Roman" panose="02020603050405020304" pitchFamily="18" charset="0"/>
              </a:rPr>
              <a:t> </a:t>
            </a:r>
            <a:r>
              <a:rPr lang="en-US" dirty="0">
                <a:solidFill>
                  <a:srgbClr val="005288"/>
                </a:solidFill>
                <a:cs typeface="Times New Roman" panose="02020603050405020304" pitchFamily="18" charset="0"/>
              </a:rPr>
              <a:t>you</a:t>
            </a:r>
            <a:endParaRPr lang="en-US" dirty="0">
              <a:solidFill>
                <a:srgbClr val="005288"/>
              </a:solidFill>
            </a:endParaRPr>
          </a:p>
        </p:txBody>
      </p:sp>
      <p:sp>
        <p:nvSpPr>
          <p:cNvPr id="5" name="Rectangle 4">
            <a:extLst>
              <a:ext uri="{FF2B5EF4-FFF2-40B4-BE49-F238E27FC236}">
                <a16:creationId xmlns:a16="http://schemas.microsoft.com/office/drawing/2014/main" id="{17D6BC72-148A-41ED-89A8-EB2299727147}"/>
              </a:ext>
            </a:extLst>
          </p:cNvPr>
          <p:cNvSpPr/>
          <p:nvPr/>
        </p:nvSpPr>
        <p:spPr>
          <a:xfrm>
            <a:off x="530400" y="1796116"/>
            <a:ext cx="6096000" cy="1107996"/>
          </a:xfrm>
          <a:prstGeom prst="rect">
            <a:avLst/>
          </a:prstGeom>
        </p:spPr>
        <p:txBody>
          <a:bodyPr>
            <a:spAutoFit/>
          </a:bodyPr>
          <a:lstStyle/>
          <a:p>
            <a:pPr marL="171450" indent="-285750">
              <a:buFont typeface="Wingdings" panose="05000000000000000000" pitchFamily="2" charset="2"/>
              <a:buChar char="q"/>
              <a:defRPr/>
            </a:pPr>
            <a:r>
              <a:rPr lang="en-US" sz="1650" dirty="0">
                <a:solidFill>
                  <a:srgbClr val="14726C"/>
                </a:solidFill>
                <a:cs typeface="Times New Roman" panose="02020603050405020304" pitchFamily="18" charset="0"/>
              </a:rPr>
              <a:t>Identified a need?</a:t>
            </a:r>
          </a:p>
          <a:p>
            <a:pPr marL="171450" indent="-285750">
              <a:buFont typeface="Wingdings" panose="05000000000000000000" pitchFamily="2" charset="2"/>
              <a:buChar char="q"/>
              <a:defRPr/>
            </a:pPr>
            <a:r>
              <a:rPr lang="en-US" sz="1650" dirty="0">
                <a:solidFill>
                  <a:srgbClr val="14726C"/>
                </a:solidFill>
                <a:cs typeface="Times New Roman" panose="02020603050405020304" pitchFamily="18" charset="0"/>
              </a:rPr>
              <a:t>Gathered preliminary data to demonstrate POC?</a:t>
            </a:r>
          </a:p>
          <a:p>
            <a:pPr marL="171450" indent="-285750">
              <a:buFont typeface="Wingdings" panose="05000000000000000000" pitchFamily="2" charset="2"/>
              <a:buChar char="q"/>
              <a:defRPr/>
            </a:pPr>
            <a:r>
              <a:rPr lang="en-US" sz="1650" dirty="0">
                <a:solidFill>
                  <a:srgbClr val="14726C"/>
                </a:solidFill>
                <a:cs typeface="Times New Roman" panose="02020603050405020304" pitchFamily="18" charset="0"/>
              </a:rPr>
              <a:t>Conducted a quick internet search to see if the idea is unique?</a:t>
            </a:r>
          </a:p>
          <a:p>
            <a:pPr marL="171450" indent="-285750">
              <a:buFont typeface="Wingdings" panose="05000000000000000000" pitchFamily="2" charset="2"/>
              <a:buChar char="q"/>
              <a:defRPr/>
            </a:pPr>
            <a:r>
              <a:rPr lang="en-US" sz="1650" dirty="0">
                <a:solidFill>
                  <a:srgbClr val="14726C"/>
                </a:solidFill>
                <a:cs typeface="Times New Roman" panose="02020603050405020304" pitchFamily="18" charset="0"/>
              </a:rPr>
              <a:t>Do you plan or hope to continue development of the idea?</a:t>
            </a:r>
          </a:p>
        </p:txBody>
      </p:sp>
      <p:sp>
        <p:nvSpPr>
          <p:cNvPr id="6" name="Rectangle 5">
            <a:extLst>
              <a:ext uri="{FF2B5EF4-FFF2-40B4-BE49-F238E27FC236}">
                <a16:creationId xmlns:a16="http://schemas.microsoft.com/office/drawing/2014/main" id="{120FF6C4-B345-4E64-894E-A78A5B030EF7}"/>
              </a:ext>
            </a:extLst>
          </p:cNvPr>
          <p:cNvSpPr/>
          <p:nvPr/>
        </p:nvSpPr>
        <p:spPr>
          <a:xfrm>
            <a:off x="530399" y="2938555"/>
            <a:ext cx="10531293" cy="369332"/>
          </a:xfrm>
          <a:prstGeom prst="rect">
            <a:avLst/>
          </a:prstGeom>
        </p:spPr>
        <p:txBody>
          <a:bodyPr wrap="square">
            <a:spAutoFit/>
          </a:bodyPr>
          <a:lstStyle/>
          <a:p>
            <a:pPr marL="257175" indent="-257175">
              <a:defRPr/>
            </a:pPr>
            <a:r>
              <a:rPr lang="en-US" b="1" u="sng" dirty="0">
                <a:solidFill>
                  <a:srgbClr val="005288"/>
                </a:solidFill>
                <a:cs typeface="Times New Roman" panose="02020603050405020304" pitchFamily="18" charset="0"/>
              </a:rPr>
              <a:t>Disclose the idea to your tech transfer office before any public disclosures (disclosure outside university)</a:t>
            </a:r>
          </a:p>
        </p:txBody>
      </p:sp>
      <p:pic>
        <p:nvPicPr>
          <p:cNvPr id="13" name="Picture 12">
            <a:extLst>
              <a:ext uri="{FF2B5EF4-FFF2-40B4-BE49-F238E27FC236}">
                <a16:creationId xmlns:a16="http://schemas.microsoft.com/office/drawing/2014/main" id="{0D7F6E7D-3552-455C-B8CC-6B815715D7C9}"/>
              </a:ext>
            </a:extLst>
          </p:cNvPr>
          <p:cNvPicPr>
            <a:picLocks noChangeAspect="1"/>
          </p:cNvPicPr>
          <p:nvPr/>
        </p:nvPicPr>
        <p:blipFill>
          <a:blip r:embed="rId4"/>
          <a:stretch>
            <a:fillRect/>
          </a:stretch>
        </p:blipFill>
        <p:spPr>
          <a:xfrm>
            <a:off x="292418" y="6017956"/>
            <a:ext cx="7124258" cy="857250"/>
          </a:xfrm>
          <a:prstGeom prst="rect">
            <a:avLst/>
          </a:prstGeom>
        </p:spPr>
      </p:pic>
      <p:pic>
        <p:nvPicPr>
          <p:cNvPr id="27" name="Picture 26">
            <a:extLst>
              <a:ext uri="{FF2B5EF4-FFF2-40B4-BE49-F238E27FC236}">
                <a16:creationId xmlns:a16="http://schemas.microsoft.com/office/drawing/2014/main" id="{62155669-3130-4DEA-BA8B-28D873081661}"/>
              </a:ext>
            </a:extLst>
          </p:cNvPr>
          <p:cNvPicPr>
            <a:picLocks noChangeAspect="1"/>
          </p:cNvPicPr>
          <p:nvPr/>
        </p:nvPicPr>
        <p:blipFill>
          <a:blip r:embed="rId5"/>
          <a:stretch>
            <a:fillRect/>
          </a:stretch>
        </p:blipFill>
        <p:spPr>
          <a:xfrm>
            <a:off x="10419741" y="214120"/>
            <a:ext cx="1407238" cy="1245021"/>
          </a:xfrm>
          <a:prstGeom prst="rect">
            <a:avLst/>
          </a:prstGeom>
        </p:spPr>
      </p:pic>
      <p:grpSp>
        <p:nvGrpSpPr>
          <p:cNvPr id="28" name="Group 27">
            <a:extLst>
              <a:ext uri="{FF2B5EF4-FFF2-40B4-BE49-F238E27FC236}">
                <a16:creationId xmlns:a16="http://schemas.microsoft.com/office/drawing/2014/main" id="{040486A1-F173-47D4-8DFB-F17D2BA18366}"/>
              </a:ext>
            </a:extLst>
          </p:cNvPr>
          <p:cNvGrpSpPr/>
          <p:nvPr/>
        </p:nvGrpSpPr>
        <p:grpSpPr>
          <a:xfrm>
            <a:off x="10604608" y="263366"/>
            <a:ext cx="1101481" cy="550741"/>
            <a:chOff x="2880493" y="1671"/>
            <a:chExt cx="1249412" cy="624706"/>
          </a:xfrm>
        </p:grpSpPr>
        <p:sp>
          <p:nvSpPr>
            <p:cNvPr id="30" name="Rectangle: Rounded Corners 29">
              <a:extLst>
                <a:ext uri="{FF2B5EF4-FFF2-40B4-BE49-F238E27FC236}">
                  <a16:creationId xmlns:a16="http://schemas.microsoft.com/office/drawing/2014/main" id="{A3AD5496-4FE1-47D2-9DEA-DB90653AFB11}"/>
                </a:ext>
              </a:extLst>
            </p:cNvPr>
            <p:cNvSpPr/>
            <p:nvPr/>
          </p:nvSpPr>
          <p:spPr>
            <a:xfrm>
              <a:off x="2880493" y="1671"/>
              <a:ext cx="1249412" cy="624706"/>
            </a:xfrm>
            <a:prstGeom prst="roundRect">
              <a:avLst/>
            </a:prstGeom>
            <a:solidFill>
              <a:schemeClr val="bg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ectangle: Rounded Corners 4">
              <a:extLst>
                <a:ext uri="{FF2B5EF4-FFF2-40B4-BE49-F238E27FC236}">
                  <a16:creationId xmlns:a16="http://schemas.microsoft.com/office/drawing/2014/main" id="{0E2FB6A7-E168-4C79-9CA3-F3F89E526F00}"/>
                </a:ext>
              </a:extLst>
            </p:cNvPr>
            <p:cNvSpPr txBox="1"/>
            <p:nvPr/>
          </p:nvSpPr>
          <p:spPr>
            <a:xfrm>
              <a:off x="2910989" y="3216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Research</a:t>
              </a:r>
            </a:p>
          </p:txBody>
        </p:sp>
      </p:grpSp>
      <p:grpSp>
        <p:nvGrpSpPr>
          <p:cNvPr id="32" name="Group 31">
            <a:extLst>
              <a:ext uri="{FF2B5EF4-FFF2-40B4-BE49-F238E27FC236}">
                <a16:creationId xmlns:a16="http://schemas.microsoft.com/office/drawing/2014/main" id="{60629E60-F125-4B05-825F-4A791A4077E2}"/>
              </a:ext>
            </a:extLst>
          </p:cNvPr>
          <p:cNvGrpSpPr/>
          <p:nvPr/>
        </p:nvGrpSpPr>
        <p:grpSpPr>
          <a:xfrm>
            <a:off x="10604608" y="814107"/>
            <a:ext cx="1101481" cy="550741"/>
            <a:chOff x="4221009" y="556931"/>
            <a:chExt cx="1249412" cy="624706"/>
          </a:xfrm>
        </p:grpSpPr>
        <p:sp>
          <p:nvSpPr>
            <p:cNvPr id="33" name="Rectangle: Rounded Corners 32">
              <a:extLst>
                <a:ext uri="{FF2B5EF4-FFF2-40B4-BE49-F238E27FC236}">
                  <a16:creationId xmlns:a16="http://schemas.microsoft.com/office/drawing/2014/main" id="{5CA07381-6163-4DF9-B723-1807BCE2FFE7}"/>
                </a:ext>
              </a:extLst>
            </p:cNvPr>
            <p:cNvSpPr/>
            <p:nvPr/>
          </p:nvSpPr>
          <p:spPr>
            <a:xfrm>
              <a:off x="4221009" y="556931"/>
              <a:ext cx="1249412" cy="624706"/>
            </a:xfrm>
            <a:prstGeom prst="roundRec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Rectangle: Rounded Corners 6">
              <a:extLst>
                <a:ext uri="{FF2B5EF4-FFF2-40B4-BE49-F238E27FC236}">
                  <a16:creationId xmlns:a16="http://schemas.microsoft.com/office/drawing/2014/main" id="{C90FCB89-5A56-4254-882B-AD8E6B3B2247}"/>
                </a:ext>
              </a:extLst>
            </p:cNvPr>
            <p:cNvSpPr txBox="1"/>
            <p:nvPr/>
          </p:nvSpPr>
          <p:spPr>
            <a:xfrm>
              <a:off x="4251505" y="58742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Invention Disclosure</a:t>
              </a:r>
            </a:p>
          </p:txBody>
        </p:sp>
      </p:grpSp>
    </p:spTree>
    <p:extLst>
      <p:ext uri="{BB962C8B-B14F-4D97-AF65-F5344CB8AC3E}">
        <p14:creationId xmlns:p14="http://schemas.microsoft.com/office/powerpoint/2010/main" val="3120111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060E5BC3-ED17-489D-B8AA-2D17036BA53A}"/>
              </a:ext>
            </a:extLst>
          </p:cNvPr>
          <p:cNvPicPr>
            <a:picLocks noChangeAspect="1"/>
          </p:cNvPicPr>
          <p:nvPr/>
        </p:nvPicPr>
        <p:blipFill>
          <a:blip r:embed="rId3"/>
          <a:stretch>
            <a:fillRect/>
          </a:stretch>
        </p:blipFill>
        <p:spPr>
          <a:xfrm>
            <a:off x="10419741" y="214120"/>
            <a:ext cx="1407238" cy="1245021"/>
          </a:xfrm>
          <a:prstGeom prst="rect">
            <a:avLst/>
          </a:prstGeom>
        </p:spPr>
      </p:pic>
      <p:sp>
        <p:nvSpPr>
          <p:cNvPr id="36" name="Rectangle 35">
            <a:extLst>
              <a:ext uri="{FF2B5EF4-FFF2-40B4-BE49-F238E27FC236}">
                <a16:creationId xmlns:a16="http://schemas.microsoft.com/office/drawing/2014/main" id="{43C8CF34-46FD-4F22-89E4-9A4BC801F6AE}"/>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itle 3">
            <a:extLst>
              <a:ext uri="{FF2B5EF4-FFF2-40B4-BE49-F238E27FC236}">
                <a16:creationId xmlns:a16="http://schemas.microsoft.com/office/drawing/2014/main" id="{40268E9D-0892-4C02-A794-8BDB8CD91620}"/>
              </a:ext>
            </a:extLst>
          </p:cNvPr>
          <p:cNvSpPr>
            <a:spLocks noGrp="1"/>
          </p:cNvSpPr>
          <p:nvPr>
            <p:ph type="title"/>
          </p:nvPr>
        </p:nvSpPr>
        <p:spPr>
          <a:xfrm>
            <a:off x="6259437" y="7025"/>
            <a:ext cx="5272764" cy="1551573"/>
          </a:xfrm>
        </p:spPr>
        <p:txBody>
          <a:bodyPr/>
          <a:lstStyle/>
          <a:p>
            <a:r>
              <a:rPr lang="en-US" dirty="0">
                <a:solidFill>
                  <a:srgbClr val="005288"/>
                </a:solidFill>
              </a:rPr>
              <a:t>Criteria to Pursue</a:t>
            </a:r>
            <a:br>
              <a:rPr lang="en-US" dirty="0">
                <a:solidFill>
                  <a:srgbClr val="005288"/>
                </a:solidFill>
              </a:rPr>
            </a:br>
            <a:endParaRPr lang="en-US" dirty="0">
              <a:solidFill>
                <a:srgbClr val="005288"/>
              </a:solidFill>
            </a:endParaRPr>
          </a:p>
        </p:txBody>
      </p:sp>
      <p:sp>
        <p:nvSpPr>
          <p:cNvPr id="10243" name="Rectangle 3"/>
          <p:cNvSpPr>
            <a:spLocks noGrp="1" noChangeArrowheads="1"/>
          </p:cNvSpPr>
          <p:nvPr>
            <p:ph idx="1"/>
          </p:nvPr>
        </p:nvSpPr>
        <p:spPr bwMode="auto">
          <a:xfrm>
            <a:off x="6330786" y="1907616"/>
            <a:ext cx="5868824" cy="3930460"/>
          </a:xfrm>
          <a:noFill/>
          <a:ln>
            <a:miter lim="800000"/>
            <a:headEnd/>
            <a:tailEnd/>
          </a:ln>
        </p:spPr>
        <p:txBody>
          <a:bodyPr vert="horz" wrap="square" lIns="91440" tIns="45720" rIns="91440" bIns="45720" numCol="1" rtlCol="0" anchor="t" anchorCtr="0" compatLnSpc="1">
            <a:prstTxWarp prst="textNoShape">
              <a:avLst/>
            </a:prstTxWarp>
            <a:normAutofit/>
          </a:bodyPr>
          <a:lstStyle/>
          <a:p>
            <a:pPr marL="457200" indent="-457200">
              <a:buFont typeface="+mj-lt"/>
              <a:buAutoNum type="arabicPeriod"/>
            </a:pPr>
            <a:r>
              <a:rPr lang="en-US" sz="1800" dirty="0">
                <a:solidFill>
                  <a:schemeClr val="tx1"/>
                </a:solidFill>
                <a:cs typeface="Times New Roman" pitchFamily="18" charset="0"/>
              </a:rPr>
              <a:t>Technical Merit</a:t>
            </a:r>
          </a:p>
          <a:p>
            <a:pPr lvl="1" eaLnBrk="1" hangingPunct="1">
              <a:lnSpc>
                <a:spcPct val="90000"/>
              </a:lnSpc>
              <a:buFont typeface="Arial" panose="020B0604020202020204" pitchFamily="34" charset="0"/>
              <a:buChar char="•"/>
            </a:pPr>
            <a:r>
              <a:rPr lang="en-US" sz="1600" dirty="0">
                <a:solidFill>
                  <a:schemeClr val="accent6"/>
                </a:solidFill>
                <a:cs typeface="Times New Roman" pitchFamily="18" charset="0"/>
              </a:rPr>
              <a:t>	Availability of data supporting invention</a:t>
            </a:r>
          </a:p>
          <a:p>
            <a:pPr lvl="1" eaLnBrk="1" hangingPunct="1">
              <a:lnSpc>
                <a:spcPct val="90000"/>
              </a:lnSpc>
              <a:buFont typeface="Arial" panose="020B0604020202020204" pitchFamily="34" charset="0"/>
              <a:buChar char="•"/>
            </a:pPr>
            <a:r>
              <a:rPr lang="en-US" sz="1600" dirty="0">
                <a:solidFill>
                  <a:schemeClr val="accent6"/>
                </a:solidFill>
                <a:cs typeface="Times New Roman" pitchFamily="18" charset="0"/>
              </a:rPr>
              <a:t> 	Availability of clinical data or prototype</a:t>
            </a:r>
          </a:p>
          <a:p>
            <a:pPr marL="457200" indent="-457200">
              <a:buFont typeface="+mj-lt"/>
              <a:buAutoNum type="arabicPeriod"/>
            </a:pPr>
            <a:r>
              <a:rPr lang="en-US" sz="1800" dirty="0" err="1">
                <a:solidFill>
                  <a:schemeClr val="tx1"/>
                </a:solidFill>
                <a:cs typeface="Times New Roman" pitchFamily="18" charset="0"/>
              </a:rPr>
              <a:t>Protectability</a:t>
            </a:r>
            <a:endParaRPr lang="en-US" sz="1800" dirty="0">
              <a:solidFill>
                <a:schemeClr val="tx1"/>
              </a:solidFill>
              <a:cs typeface="Times New Roman" pitchFamily="18" charset="0"/>
            </a:endParaRPr>
          </a:p>
          <a:p>
            <a:pPr lvl="1" eaLnBrk="1" hangingPunct="1">
              <a:buFont typeface="Arial" panose="020B0604020202020204" pitchFamily="34" charset="0"/>
              <a:buChar char="•"/>
            </a:pPr>
            <a:r>
              <a:rPr lang="en-US" sz="1600" dirty="0">
                <a:solidFill>
                  <a:schemeClr val="accent6"/>
                </a:solidFill>
                <a:cs typeface="Times New Roman" pitchFamily="18" charset="0"/>
              </a:rPr>
              <a:t> 	Can we protect the Intellectual Property?</a:t>
            </a:r>
          </a:p>
          <a:p>
            <a:pPr lvl="1" eaLnBrk="1" hangingPunct="1">
              <a:buFont typeface="Arial" panose="020B0604020202020204" pitchFamily="34" charset="0"/>
              <a:buChar char="•"/>
            </a:pPr>
            <a:r>
              <a:rPr lang="en-US" sz="1600" dirty="0">
                <a:solidFill>
                  <a:schemeClr val="accent6"/>
                </a:solidFill>
                <a:cs typeface="Times New Roman" pitchFamily="18" charset="0"/>
              </a:rPr>
              <a:t>	Expected freedom to practice</a:t>
            </a:r>
          </a:p>
          <a:p>
            <a:pPr lvl="1" eaLnBrk="1" hangingPunct="1">
              <a:buFont typeface="Arial" panose="020B0604020202020204" pitchFamily="34" charset="0"/>
              <a:buChar char="•"/>
            </a:pPr>
            <a:r>
              <a:rPr lang="en-US" sz="1600" dirty="0">
                <a:solidFill>
                  <a:schemeClr val="accent6"/>
                </a:solidFill>
                <a:cs typeface="Times New Roman" pitchFamily="18" charset="0"/>
              </a:rPr>
              <a:t>	Ability to detect infringement</a:t>
            </a:r>
          </a:p>
          <a:p>
            <a:pPr marL="457200" indent="-457200">
              <a:buFont typeface="+mj-lt"/>
              <a:buAutoNum type="arabicPeriod"/>
            </a:pPr>
            <a:r>
              <a:rPr lang="en-US" sz="1800" dirty="0">
                <a:solidFill>
                  <a:schemeClr val="tx1"/>
                </a:solidFill>
                <a:cs typeface="Times New Roman" pitchFamily="18" charset="0"/>
              </a:rPr>
              <a:t>Commercial Potential</a:t>
            </a:r>
          </a:p>
          <a:p>
            <a:pPr lvl="1" eaLnBrk="1" hangingPunct="1">
              <a:buFont typeface="Arial" panose="020B0604020202020204" pitchFamily="34" charset="0"/>
              <a:buChar char="•"/>
            </a:pPr>
            <a:r>
              <a:rPr lang="en-US" sz="1600" dirty="0">
                <a:solidFill>
                  <a:schemeClr val="accent6"/>
                </a:solidFill>
                <a:cs typeface="Times New Roman" pitchFamily="18" charset="0"/>
              </a:rPr>
              <a:t> 	Market need </a:t>
            </a:r>
          </a:p>
          <a:p>
            <a:pPr lvl="1" eaLnBrk="1" hangingPunct="1">
              <a:buFont typeface="Arial" panose="020B0604020202020204" pitchFamily="34" charset="0"/>
              <a:buChar char="•"/>
            </a:pPr>
            <a:r>
              <a:rPr lang="en-US" sz="1600" dirty="0">
                <a:solidFill>
                  <a:schemeClr val="accent6"/>
                </a:solidFill>
                <a:cs typeface="Times New Roman" pitchFamily="18" charset="0"/>
              </a:rPr>
              <a:t> 	Prospective licensee(s) identified / interested</a:t>
            </a:r>
          </a:p>
          <a:p>
            <a:pPr lvl="1" eaLnBrk="1" hangingPunct="1">
              <a:buFont typeface="Arial" panose="020B0604020202020204" pitchFamily="34" charset="0"/>
              <a:buChar char="•"/>
            </a:pPr>
            <a:r>
              <a:rPr lang="en-US" sz="1600" dirty="0">
                <a:solidFill>
                  <a:schemeClr val="accent6"/>
                </a:solidFill>
                <a:cs typeface="Times New Roman" pitchFamily="18" charset="0"/>
              </a:rPr>
              <a:t> 	Competing technologies</a:t>
            </a:r>
          </a:p>
          <a:p>
            <a:pPr lvl="1" eaLnBrk="1" hangingPunct="1">
              <a:buFont typeface="Arial" panose="020B0604020202020204" pitchFamily="34" charset="0"/>
              <a:buChar char="•"/>
            </a:pPr>
            <a:r>
              <a:rPr lang="en-US" sz="1600" dirty="0">
                <a:solidFill>
                  <a:schemeClr val="accent6"/>
                </a:solidFill>
                <a:cs typeface="Times New Roman" pitchFamily="18" charset="0"/>
              </a:rPr>
              <a:t> 	Predisposition of industry to licensing</a:t>
            </a:r>
          </a:p>
          <a:p>
            <a:pPr lvl="1" eaLnBrk="1" hangingPunct="1">
              <a:buFont typeface="Arial" panose="020B0604020202020204" pitchFamily="34" charset="0"/>
              <a:buChar char="•"/>
            </a:pPr>
            <a:r>
              <a:rPr lang="en-US" sz="1600" dirty="0">
                <a:solidFill>
                  <a:schemeClr val="accent6"/>
                </a:solidFill>
                <a:cs typeface="Times New Roman" pitchFamily="18" charset="0"/>
              </a:rPr>
              <a:t> 	Regulatory and liability commercialization hurdles</a:t>
            </a:r>
          </a:p>
        </p:txBody>
      </p:sp>
      <p:grpSp>
        <p:nvGrpSpPr>
          <p:cNvPr id="5" name="Group 4">
            <a:extLst>
              <a:ext uri="{FF2B5EF4-FFF2-40B4-BE49-F238E27FC236}">
                <a16:creationId xmlns:a16="http://schemas.microsoft.com/office/drawing/2014/main" id="{3F1A8E49-F8F9-1444-93E1-A1CBEFC73C4D}"/>
              </a:ext>
            </a:extLst>
          </p:cNvPr>
          <p:cNvGrpSpPr/>
          <p:nvPr/>
        </p:nvGrpSpPr>
        <p:grpSpPr>
          <a:xfrm>
            <a:off x="10479673" y="506004"/>
            <a:ext cx="1249412" cy="624706"/>
            <a:chOff x="4776269" y="1897446"/>
            <a:chExt cx="1249412" cy="624706"/>
          </a:xfrm>
        </p:grpSpPr>
        <p:sp>
          <p:nvSpPr>
            <p:cNvPr id="6" name="Rounded Rectangle 5">
              <a:extLst>
                <a:ext uri="{FF2B5EF4-FFF2-40B4-BE49-F238E27FC236}">
                  <a16:creationId xmlns:a16="http://schemas.microsoft.com/office/drawing/2014/main" id="{E77E1340-8614-1440-9E89-EDC14A16EBF6}"/>
                </a:ext>
              </a:extLst>
            </p:cNvPr>
            <p:cNvSpPr/>
            <p:nvPr/>
          </p:nvSpPr>
          <p:spPr>
            <a:xfrm>
              <a:off x="4776269" y="1897446"/>
              <a:ext cx="1249412" cy="624706"/>
            </a:xfrm>
            <a:prstGeom prst="roundRect">
              <a:avLst/>
            </a:prstGeom>
            <a:solidFill>
              <a:srgbClr val="FF99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905BCCA9-6A5F-D54C-8C60-E9033FEC53A3}"/>
                </a:ext>
              </a:extLst>
            </p:cNvPr>
            <p:cNvSpPr txBox="1"/>
            <p:nvPr/>
          </p:nvSpPr>
          <p:spPr>
            <a:xfrm>
              <a:off x="4806765" y="1927942"/>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t>Technology Evaluation</a:t>
              </a:r>
            </a:p>
          </p:txBody>
        </p:sp>
      </p:grpSp>
      <p:sp>
        <p:nvSpPr>
          <p:cNvPr id="9" name="Title 3">
            <a:extLst>
              <a:ext uri="{FF2B5EF4-FFF2-40B4-BE49-F238E27FC236}">
                <a16:creationId xmlns:a16="http://schemas.microsoft.com/office/drawing/2014/main" id="{C48CFA51-4ECC-47ED-878E-8C424B42C4E3}"/>
              </a:ext>
            </a:extLst>
          </p:cNvPr>
          <p:cNvSpPr txBox="1">
            <a:spLocks/>
          </p:cNvSpPr>
          <p:nvPr/>
        </p:nvSpPr>
        <p:spPr>
          <a:xfrm>
            <a:off x="2133600" y="-6096"/>
            <a:ext cx="8229600" cy="1143000"/>
          </a:xfrm>
          <a:prstGeom prst="rect">
            <a:avLst/>
          </a:prstGeom>
        </p:spPr>
        <p:txBody>
          <a:bodyPr vert="horz" lIns="91440" tIns="45720" rIns="91440" bIns="45720" rtlCol="0" anchor="ctr">
            <a:normAutofit/>
          </a:bodyPr>
          <a:lstStyle>
            <a:lvl1pPr algn="l" defTabSz="514350" rtl="0" eaLnBrk="1" latinLnBrk="0" hangingPunct="1">
              <a:spcBef>
                <a:spcPct val="0"/>
              </a:spcBef>
              <a:buNone/>
              <a:defRPr sz="2700" kern="1200">
                <a:solidFill>
                  <a:schemeClr val="tx1"/>
                </a:solidFill>
                <a:latin typeface="+mn-lt"/>
                <a:ea typeface="+mj-ea"/>
                <a:cs typeface="+mj-cs"/>
              </a:defRPr>
            </a:lvl1pPr>
          </a:lstStyle>
          <a:p>
            <a:endParaRPr lang="en-US" sz="3000" dirty="0"/>
          </a:p>
        </p:txBody>
      </p:sp>
      <p:pic>
        <p:nvPicPr>
          <p:cNvPr id="27" name="Picture Placeholder 26" descr="A sign on the side of a dirt field&#10;&#10;Description automatically generated">
            <a:extLst>
              <a:ext uri="{FF2B5EF4-FFF2-40B4-BE49-F238E27FC236}">
                <a16:creationId xmlns:a16="http://schemas.microsoft.com/office/drawing/2014/main" id="{DB134AE8-EBAE-4608-A1C7-3A4F6A3C5B7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0969" r="20969"/>
          <a:stretch>
            <a:fillRect/>
          </a:stretch>
        </p:blipFill>
        <p:spPr/>
      </p:pic>
      <p:pic>
        <p:nvPicPr>
          <p:cNvPr id="29" name="Graphic 28" descr="Money">
            <a:extLst>
              <a:ext uri="{FF2B5EF4-FFF2-40B4-BE49-F238E27FC236}">
                <a16:creationId xmlns:a16="http://schemas.microsoft.com/office/drawing/2014/main" id="{10E295DE-CC31-479B-8573-188E5842F6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5922" y="1266559"/>
            <a:ext cx="914400" cy="914400"/>
          </a:xfrm>
          <a:prstGeom prst="rect">
            <a:avLst/>
          </a:prstGeom>
        </p:spPr>
      </p:pic>
      <p:pic>
        <p:nvPicPr>
          <p:cNvPr id="31" name="Graphic 30" descr="Flask">
            <a:extLst>
              <a:ext uri="{FF2B5EF4-FFF2-40B4-BE49-F238E27FC236}">
                <a16:creationId xmlns:a16="http://schemas.microsoft.com/office/drawing/2014/main" id="{D709318A-01A8-40C7-B927-E6A3C44207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39685" y="1158106"/>
            <a:ext cx="914400" cy="914400"/>
          </a:xfrm>
          <a:prstGeom prst="rect">
            <a:avLst/>
          </a:prstGeom>
        </p:spPr>
      </p:pic>
      <p:pic>
        <p:nvPicPr>
          <p:cNvPr id="34" name="Graphic 33" descr="Flask">
            <a:extLst>
              <a:ext uri="{FF2B5EF4-FFF2-40B4-BE49-F238E27FC236}">
                <a16:creationId xmlns:a16="http://schemas.microsoft.com/office/drawing/2014/main" id="{DA7F4D7E-25A0-48EF-B5BF-18B9909EC8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2367" y="1136904"/>
            <a:ext cx="914400" cy="914400"/>
          </a:xfrm>
          <a:prstGeom prst="rect">
            <a:avLst/>
          </a:prstGeom>
        </p:spPr>
      </p:pic>
      <p:pic>
        <p:nvPicPr>
          <p:cNvPr id="35" name="Picture 34">
            <a:extLst>
              <a:ext uri="{FF2B5EF4-FFF2-40B4-BE49-F238E27FC236}">
                <a16:creationId xmlns:a16="http://schemas.microsoft.com/office/drawing/2014/main" id="{EFFBD0A1-3C84-4E62-BFAC-DF01E1EA676F}"/>
              </a:ext>
            </a:extLst>
          </p:cNvPr>
          <p:cNvPicPr>
            <a:picLocks noChangeAspect="1"/>
          </p:cNvPicPr>
          <p:nvPr/>
        </p:nvPicPr>
        <p:blipFill>
          <a:blip r:embed="rId9"/>
          <a:stretch>
            <a:fillRect/>
          </a:stretch>
        </p:blipFill>
        <p:spPr>
          <a:xfrm>
            <a:off x="292418" y="6002966"/>
            <a:ext cx="7124258" cy="857250"/>
          </a:xfrm>
          <a:prstGeom prst="rect">
            <a:avLst/>
          </a:prstGeom>
        </p:spPr>
      </p:pic>
      <p:sp>
        <p:nvSpPr>
          <p:cNvPr id="2" name="Rectangle 1"/>
          <p:cNvSpPr/>
          <p:nvPr/>
        </p:nvSpPr>
        <p:spPr>
          <a:xfrm>
            <a:off x="1155163" y="3094625"/>
            <a:ext cx="5138059" cy="2554545"/>
          </a:xfrm>
          <a:prstGeom prst="rect">
            <a:avLst/>
          </a:prstGeom>
          <a:ln>
            <a:solidFill>
              <a:schemeClr val="accent1">
                <a:shade val="50000"/>
              </a:schemeClr>
            </a:solidFill>
          </a:ln>
        </p:spPr>
        <p:txBody>
          <a:bodyPr wrap="square">
            <a:spAutoFit/>
          </a:bodyPr>
          <a:lstStyle/>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b="1" u="sng" dirty="0">
                <a:solidFill>
                  <a:schemeClr val="bg1"/>
                </a:solidFill>
                <a:latin typeface="Times New Roman" panose="02020603050405020304" pitchFamily="18" charset="0"/>
                <a:cs typeface="Times New Roman" panose="02020603050405020304" pitchFamily="18" charset="0"/>
              </a:rPr>
              <a:t>Does </a:t>
            </a:r>
            <a:r>
              <a:rPr lang="en-US" sz="2000" dirty="0">
                <a:solidFill>
                  <a:schemeClr val="bg1"/>
                </a:solidFill>
                <a:latin typeface="Times New Roman" panose="02020603050405020304" pitchFamily="18" charset="0"/>
                <a:cs typeface="Times New Roman" panose="02020603050405020304" pitchFamily="18" charset="0"/>
              </a:rPr>
              <a:t>reflect the likelihood that the technology will be able to generate commercial royalties and/or make public impact</a:t>
            </a:r>
          </a:p>
          <a:p>
            <a:pPr algn="ctr"/>
            <a:endParaRPr lang="en-US" sz="2000" dirty="0">
              <a:solidFill>
                <a:schemeClr val="bg1"/>
              </a:solidFill>
              <a:latin typeface="Times New Roman" panose="02020603050405020304" pitchFamily="18" charset="0"/>
              <a:cs typeface="Times New Roman" panose="02020603050405020304" pitchFamily="18" charset="0"/>
            </a:endParaRPr>
          </a:p>
          <a:p>
            <a:pPr algn="ctr"/>
            <a:r>
              <a:rPr lang="en-US" sz="2000" b="1" u="sng" dirty="0">
                <a:solidFill>
                  <a:schemeClr val="bg1"/>
                </a:solidFill>
                <a:latin typeface="Times New Roman" panose="02020603050405020304" pitchFamily="18" charset="0"/>
                <a:cs typeface="Times New Roman" panose="02020603050405020304" pitchFamily="18" charset="0"/>
              </a:rPr>
              <a:t>Does not </a:t>
            </a:r>
            <a:r>
              <a:rPr lang="en-US" sz="2000" dirty="0">
                <a:solidFill>
                  <a:schemeClr val="bg1"/>
                </a:solidFill>
                <a:latin typeface="Times New Roman" panose="02020603050405020304" pitchFamily="18" charset="0"/>
                <a:cs typeface="Times New Roman" panose="02020603050405020304" pitchFamily="18" charset="0"/>
              </a:rPr>
              <a:t>reflect a judgment of the quality of the science nor the scientific importance of the discovery.</a:t>
            </a:r>
          </a:p>
        </p:txBody>
      </p:sp>
    </p:spTree>
    <p:extLst>
      <p:ext uri="{BB962C8B-B14F-4D97-AF65-F5344CB8AC3E}">
        <p14:creationId xmlns:p14="http://schemas.microsoft.com/office/powerpoint/2010/main" val="3773068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EAB96BA9-7420-449B-A608-136C2008D4CA}"/>
              </a:ext>
            </a:extLst>
          </p:cNvPr>
          <p:cNvPicPr>
            <a:picLocks noChangeAspect="1"/>
          </p:cNvPicPr>
          <p:nvPr/>
        </p:nvPicPr>
        <p:blipFill>
          <a:blip r:embed="rId3"/>
          <a:stretch>
            <a:fillRect/>
          </a:stretch>
        </p:blipFill>
        <p:spPr>
          <a:xfrm>
            <a:off x="10419741" y="214120"/>
            <a:ext cx="1407238" cy="1245021"/>
          </a:xfrm>
          <a:prstGeom prst="rect">
            <a:avLst/>
          </a:prstGeom>
        </p:spPr>
      </p:pic>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Rounded Rectangle 19">
            <a:extLst>
              <a:ext uri="{FF2B5EF4-FFF2-40B4-BE49-F238E27FC236}">
                <a16:creationId xmlns:a16="http://schemas.microsoft.com/office/drawing/2014/main" id="{F9B5DB36-CC9E-426B-B7FA-D59F7D509947}"/>
              </a:ext>
            </a:extLst>
          </p:cNvPr>
          <p:cNvSpPr/>
          <p:nvPr/>
        </p:nvSpPr>
        <p:spPr>
          <a:xfrm>
            <a:off x="6754868" y="690586"/>
            <a:ext cx="3352800" cy="758825"/>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endParaRPr lang="en-US" dirty="0">
              <a:highlight>
                <a:srgbClr val="005288"/>
              </a:highlight>
              <a:latin typeface="Times New Roman" panose="02020603050405020304" pitchFamily="18" charset="0"/>
            </a:endParaRPr>
          </a:p>
        </p:txBody>
      </p:sp>
      <p:sp>
        <p:nvSpPr>
          <p:cNvPr id="70" name="Rounded Rectangle 19">
            <a:extLst>
              <a:ext uri="{FF2B5EF4-FFF2-40B4-BE49-F238E27FC236}">
                <a16:creationId xmlns:a16="http://schemas.microsoft.com/office/drawing/2014/main" id="{EE8CFBBA-24B0-4539-8CFC-5C41920FDCDA}"/>
              </a:ext>
            </a:extLst>
          </p:cNvPr>
          <p:cNvSpPr/>
          <p:nvPr/>
        </p:nvSpPr>
        <p:spPr>
          <a:xfrm>
            <a:off x="6754868" y="1584429"/>
            <a:ext cx="3352800" cy="758825"/>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defRPr/>
            </a:pPr>
            <a:endParaRPr lang="en-US" dirty="0">
              <a:highlight>
                <a:srgbClr val="005288"/>
              </a:highlight>
              <a:latin typeface="Times New Roman" panose="02020603050405020304" pitchFamily="18" charset="0"/>
            </a:endParaRPr>
          </a:p>
        </p:txBody>
      </p:sp>
      <p:sp>
        <p:nvSpPr>
          <p:cNvPr id="69" name="Rounded Rectangle 19">
            <a:extLst>
              <a:ext uri="{FF2B5EF4-FFF2-40B4-BE49-F238E27FC236}">
                <a16:creationId xmlns:a16="http://schemas.microsoft.com/office/drawing/2014/main" id="{84DBD9B0-B319-4C37-A2F4-75FFE9B8B982}"/>
              </a:ext>
            </a:extLst>
          </p:cNvPr>
          <p:cNvSpPr/>
          <p:nvPr/>
        </p:nvSpPr>
        <p:spPr>
          <a:xfrm>
            <a:off x="6754868" y="5087232"/>
            <a:ext cx="3352800" cy="758825"/>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endParaRPr lang="en-US" dirty="0">
              <a:highlight>
                <a:srgbClr val="005288"/>
              </a:highlight>
              <a:latin typeface="Times New Roman" panose="02020603050405020304" pitchFamily="18" charset="0"/>
            </a:endParaRPr>
          </a:p>
        </p:txBody>
      </p:sp>
      <p:sp>
        <p:nvSpPr>
          <p:cNvPr id="68" name="Rounded Rectangle 19">
            <a:extLst>
              <a:ext uri="{FF2B5EF4-FFF2-40B4-BE49-F238E27FC236}">
                <a16:creationId xmlns:a16="http://schemas.microsoft.com/office/drawing/2014/main" id="{39DC3407-A8FC-4290-8D72-8E1E65D5548A}"/>
              </a:ext>
            </a:extLst>
          </p:cNvPr>
          <p:cNvSpPr/>
          <p:nvPr/>
        </p:nvSpPr>
        <p:spPr>
          <a:xfrm>
            <a:off x="6754868" y="4222416"/>
            <a:ext cx="3352800" cy="758825"/>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endParaRPr lang="en-US" dirty="0">
              <a:highlight>
                <a:srgbClr val="005288"/>
              </a:highlight>
              <a:latin typeface="Times New Roman" panose="02020603050405020304" pitchFamily="18" charset="0"/>
            </a:endParaRPr>
          </a:p>
        </p:txBody>
      </p:sp>
      <p:sp>
        <p:nvSpPr>
          <p:cNvPr id="66" name="Rounded Rectangle 19">
            <a:extLst>
              <a:ext uri="{FF2B5EF4-FFF2-40B4-BE49-F238E27FC236}">
                <a16:creationId xmlns:a16="http://schemas.microsoft.com/office/drawing/2014/main" id="{2CF7C0A8-6CFF-44ED-A532-0486703E269F}"/>
              </a:ext>
            </a:extLst>
          </p:cNvPr>
          <p:cNvSpPr/>
          <p:nvPr/>
        </p:nvSpPr>
        <p:spPr>
          <a:xfrm>
            <a:off x="6754868" y="3328573"/>
            <a:ext cx="3352800" cy="758825"/>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endParaRPr lang="en-US" dirty="0">
              <a:highlight>
                <a:srgbClr val="005288"/>
              </a:highlight>
              <a:latin typeface="Times New Roman" panose="02020603050405020304" pitchFamily="18" charset="0"/>
            </a:endParaRPr>
          </a:p>
        </p:txBody>
      </p:sp>
      <p:sp>
        <p:nvSpPr>
          <p:cNvPr id="55" name="Rounded Rectangle 19">
            <a:extLst>
              <a:ext uri="{FF2B5EF4-FFF2-40B4-BE49-F238E27FC236}">
                <a16:creationId xmlns:a16="http://schemas.microsoft.com/office/drawing/2014/main" id="{72E9B165-2E02-41BB-B79D-B7E86A3734B3}"/>
              </a:ext>
            </a:extLst>
          </p:cNvPr>
          <p:cNvSpPr/>
          <p:nvPr/>
        </p:nvSpPr>
        <p:spPr>
          <a:xfrm>
            <a:off x="6754868" y="2449244"/>
            <a:ext cx="3352800" cy="758825"/>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endParaRPr lang="en-US" dirty="0">
              <a:highlight>
                <a:srgbClr val="005288"/>
              </a:highlight>
              <a:latin typeface="Times New Roman" panose="02020603050405020304" pitchFamily="18" charset="0"/>
            </a:endParaRPr>
          </a:p>
        </p:txBody>
      </p:sp>
      <p:pic>
        <p:nvPicPr>
          <p:cNvPr id="56" name="Picture 3">
            <a:extLst>
              <a:ext uri="{FF2B5EF4-FFF2-40B4-BE49-F238E27FC236}">
                <a16:creationId xmlns:a16="http://schemas.microsoft.com/office/drawing/2014/main" id="{94229C13-7485-4740-B8A7-A282EBB40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160" t="9322" r="4372" b="6467"/>
          <a:stretch>
            <a:fillRect/>
          </a:stretch>
        </p:blipFill>
        <p:spPr bwMode="auto">
          <a:xfrm>
            <a:off x="9068476" y="2562371"/>
            <a:ext cx="788077" cy="620401"/>
          </a:xfrm>
          <a:prstGeom prst="rect">
            <a:avLst/>
          </a:prstGeom>
          <a:solidFill>
            <a:srgbClr val="B3E3E7"/>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p:txBody>
          <a:bodyPr>
            <a:normAutofit/>
          </a:bodyPr>
          <a:lstStyle/>
          <a:p>
            <a:r>
              <a:rPr lang="en-US" altLang="en-US" sz="3000" dirty="0"/>
              <a:t>How is IP Protected?</a:t>
            </a:r>
            <a:endParaRPr lang="en-US" sz="3000" dirty="0"/>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a:xfrm>
            <a:off x="12447814" y="658197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4" name="Rectangle: Rounded Corners 3">
            <a:extLst>
              <a:ext uri="{FF2B5EF4-FFF2-40B4-BE49-F238E27FC236}">
                <a16:creationId xmlns:a16="http://schemas.microsoft.com/office/drawing/2014/main" id="{B3F45481-4DBB-447C-AA15-0284BD68D475}"/>
              </a:ext>
            </a:extLst>
          </p:cNvPr>
          <p:cNvSpPr/>
          <p:nvPr/>
        </p:nvSpPr>
        <p:spPr>
          <a:xfrm>
            <a:off x="2224024" y="1167346"/>
            <a:ext cx="2569779" cy="709448"/>
          </a:xfrm>
          <a:prstGeom prst="roundRect">
            <a:avLst/>
          </a:prstGeom>
          <a:solidFill>
            <a:srgbClr val="0052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B6D340A-DF44-418F-8BE8-7522D400F369}"/>
              </a:ext>
            </a:extLst>
          </p:cNvPr>
          <p:cNvSpPr/>
          <p:nvPr/>
        </p:nvSpPr>
        <p:spPr>
          <a:xfrm>
            <a:off x="2224024" y="2719552"/>
            <a:ext cx="2569779" cy="709448"/>
          </a:xfrm>
          <a:prstGeom prst="roundRect">
            <a:avLst/>
          </a:prstGeom>
          <a:solidFill>
            <a:srgbClr val="0052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88"/>
              </a:highlight>
            </a:endParaRPr>
          </a:p>
        </p:txBody>
      </p:sp>
      <p:sp>
        <p:nvSpPr>
          <p:cNvPr id="15" name="Rectangle: Rounded Corners 14">
            <a:extLst>
              <a:ext uri="{FF2B5EF4-FFF2-40B4-BE49-F238E27FC236}">
                <a16:creationId xmlns:a16="http://schemas.microsoft.com/office/drawing/2014/main" id="{19E8ECD4-83A1-4D54-BD2E-E2D91449FFEF}"/>
              </a:ext>
            </a:extLst>
          </p:cNvPr>
          <p:cNvSpPr/>
          <p:nvPr/>
        </p:nvSpPr>
        <p:spPr>
          <a:xfrm>
            <a:off x="2224024" y="4271758"/>
            <a:ext cx="2569779" cy="709448"/>
          </a:xfrm>
          <a:prstGeom prst="roundRect">
            <a:avLst/>
          </a:prstGeom>
          <a:solidFill>
            <a:srgbClr val="0052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B3D8491-6FFD-42C3-9FD9-BD952166B339}"/>
              </a:ext>
            </a:extLst>
          </p:cNvPr>
          <p:cNvSpPr/>
          <p:nvPr/>
        </p:nvSpPr>
        <p:spPr>
          <a:xfrm>
            <a:off x="2957895" y="1337404"/>
            <a:ext cx="1165127" cy="400110"/>
          </a:xfrm>
          <a:prstGeom prst="rect">
            <a:avLst/>
          </a:prstGeom>
        </p:spPr>
        <p:txBody>
          <a:bodyPr wrap="none">
            <a:spAutoFit/>
          </a:bodyPr>
          <a:lstStyle/>
          <a:p>
            <a:pPr lvl="0"/>
            <a:r>
              <a:rPr lang="en-US" sz="2000" b="1" dirty="0">
                <a:solidFill>
                  <a:schemeClr val="bg1"/>
                </a:solidFill>
              </a:rPr>
              <a:t>Copyright</a:t>
            </a:r>
            <a:endParaRPr lang="en-US" sz="2000" dirty="0">
              <a:solidFill>
                <a:schemeClr val="bg1"/>
              </a:solidFill>
            </a:endParaRPr>
          </a:p>
        </p:txBody>
      </p:sp>
      <p:sp>
        <p:nvSpPr>
          <p:cNvPr id="19" name="Rectangle 18">
            <a:extLst>
              <a:ext uri="{FF2B5EF4-FFF2-40B4-BE49-F238E27FC236}">
                <a16:creationId xmlns:a16="http://schemas.microsoft.com/office/drawing/2014/main" id="{9CB08DFC-05AE-4C85-836C-CAFCFB932D91}"/>
              </a:ext>
            </a:extLst>
          </p:cNvPr>
          <p:cNvSpPr/>
          <p:nvPr/>
        </p:nvSpPr>
        <p:spPr>
          <a:xfrm>
            <a:off x="3070778" y="2889610"/>
            <a:ext cx="939360" cy="400110"/>
          </a:xfrm>
          <a:prstGeom prst="rect">
            <a:avLst/>
          </a:prstGeom>
        </p:spPr>
        <p:txBody>
          <a:bodyPr wrap="none">
            <a:spAutoFit/>
          </a:bodyPr>
          <a:lstStyle/>
          <a:p>
            <a:pPr lvl="0"/>
            <a:r>
              <a:rPr lang="en-US" sz="2000" b="1" dirty="0">
                <a:solidFill>
                  <a:schemeClr val="bg1"/>
                </a:solidFill>
              </a:rPr>
              <a:t>Patents</a:t>
            </a:r>
            <a:endParaRPr lang="en-US" sz="2000" dirty="0">
              <a:solidFill>
                <a:schemeClr val="bg1"/>
              </a:solidFill>
            </a:endParaRPr>
          </a:p>
        </p:txBody>
      </p:sp>
      <p:sp>
        <p:nvSpPr>
          <p:cNvPr id="20" name="Rectangle 19">
            <a:extLst>
              <a:ext uri="{FF2B5EF4-FFF2-40B4-BE49-F238E27FC236}">
                <a16:creationId xmlns:a16="http://schemas.microsoft.com/office/drawing/2014/main" id="{A907DC36-9601-4D43-B62F-ACE348270804}"/>
              </a:ext>
            </a:extLst>
          </p:cNvPr>
          <p:cNvSpPr/>
          <p:nvPr/>
        </p:nvSpPr>
        <p:spPr>
          <a:xfrm>
            <a:off x="2908490" y="4441816"/>
            <a:ext cx="1263936" cy="400110"/>
          </a:xfrm>
          <a:prstGeom prst="rect">
            <a:avLst/>
          </a:prstGeom>
        </p:spPr>
        <p:txBody>
          <a:bodyPr wrap="none">
            <a:spAutoFit/>
          </a:bodyPr>
          <a:lstStyle/>
          <a:p>
            <a:pPr lvl="0"/>
            <a:r>
              <a:rPr lang="en-US" sz="2000" b="1" dirty="0">
                <a:solidFill>
                  <a:schemeClr val="bg1"/>
                </a:solidFill>
              </a:rPr>
              <a:t>Know How</a:t>
            </a:r>
            <a:endParaRPr lang="en-US" sz="2000" dirty="0">
              <a:solidFill>
                <a:schemeClr val="bg1"/>
              </a:solidFill>
            </a:endParaRPr>
          </a:p>
        </p:txBody>
      </p:sp>
      <p:sp>
        <p:nvSpPr>
          <p:cNvPr id="24" name="Rectangle: Rounded Corners 23">
            <a:extLst>
              <a:ext uri="{FF2B5EF4-FFF2-40B4-BE49-F238E27FC236}">
                <a16:creationId xmlns:a16="http://schemas.microsoft.com/office/drawing/2014/main" id="{219FE8D8-93AE-4432-AE37-BF6AFF700A99}"/>
              </a:ext>
            </a:extLst>
          </p:cNvPr>
          <p:cNvSpPr/>
          <p:nvPr/>
        </p:nvSpPr>
        <p:spPr>
          <a:xfrm>
            <a:off x="6258826" y="695983"/>
            <a:ext cx="2569779" cy="709448"/>
          </a:xfrm>
          <a:prstGeom prst="roundRect">
            <a:avLst/>
          </a:prstGeom>
          <a:solidFill>
            <a:srgbClr val="0052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3B850BD-04DE-4B81-A4B8-F9274DB83E2C}"/>
              </a:ext>
            </a:extLst>
          </p:cNvPr>
          <p:cNvSpPr/>
          <p:nvPr/>
        </p:nvSpPr>
        <p:spPr>
          <a:xfrm>
            <a:off x="6457103" y="850652"/>
            <a:ext cx="2173224" cy="400110"/>
          </a:xfrm>
          <a:prstGeom prst="rect">
            <a:avLst/>
          </a:prstGeom>
        </p:spPr>
        <p:txBody>
          <a:bodyPr wrap="none">
            <a:spAutoFit/>
          </a:bodyPr>
          <a:lstStyle/>
          <a:p>
            <a:pPr lvl="0"/>
            <a:r>
              <a:rPr lang="en-US" sz="2000" b="1" dirty="0">
                <a:solidFill>
                  <a:schemeClr val="bg1"/>
                </a:solidFill>
              </a:rPr>
              <a:t>Copyright Materials</a:t>
            </a:r>
            <a:endParaRPr lang="en-US" sz="2000" dirty="0">
              <a:solidFill>
                <a:schemeClr val="bg1"/>
              </a:solidFill>
            </a:endParaRPr>
          </a:p>
        </p:txBody>
      </p:sp>
      <p:sp>
        <p:nvSpPr>
          <p:cNvPr id="30" name="Rectangle: Rounded Corners 29">
            <a:extLst>
              <a:ext uri="{FF2B5EF4-FFF2-40B4-BE49-F238E27FC236}">
                <a16:creationId xmlns:a16="http://schemas.microsoft.com/office/drawing/2014/main" id="{7FB13FFD-E73C-4F48-9F39-9261197BDD2E}"/>
              </a:ext>
            </a:extLst>
          </p:cNvPr>
          <p:cNvSpPr/>
          <p:nvPr/>
        </p:nvSpPr>
        <p:spPr>
          <a:xfrm>
            <a:off x="6258826" y="1577021"/>
            <a:ext cx="2569779" cy="709448"/>
          </a:xfrm>
          <a:prstGeom prst="roundRect">
            <a:avLst/>
          </a:prstGeom>
          <a:solidFill>
            <a:srgbClr val="0052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A15CC6-B4FD-4A35-B217-60BF34E1517A}"/>
              </a:ext>
            </a:extLst>
          </p:cNvPr>
          <p:cNvSpPr/>
          <p:nvPr/>
        </p:nvSpPr>
        <p:spPr>
          <a:xfrm>
            <a:off x="6659365" y="1756587"/>
            <a:ext cx="1495730" cy="400110"/>
          </a:xfrm>
          <a:prstGeom prst="rect">
            <a:avLst/>
          </a:prstGeom>
        </p:spPr>
        <p:txBody>
          <a:bodyPr wrap="none">
            <a:spAutoFit/>
          </a:bodyPr>
          <a:lstStyle/>
          <a:p>
            <a:pPr lvl="0"/>
            <a:r>
              <a:rPr lang="en-US" sz="2000" b="1" dirty="0">
                <a:solidFill>
                  <a:schemeClr val="bg1"/>
                </a:solidFill>
              </a:rPr>
              <a:t>Therapeutics</a:t>
            </a:r>
          </a:p>
        </p:txBody>
      </p:sp>
      <p:sp>
        <p:nvSpPr>
          <p:cNvPr id="32" name="Rectangle: Rounded Corners 31">
            <a:extLst>
              <a:ext uri="{FF2B5EF4-FFF2-40B4-BE49-F238E27FC236}">
                <a16:creationId xmlns:a16="http://schemas.microsoft.com/office/drawing/2014/main" id="{B30827CD-8F8D-4375-9BCA-22C3A249906D}"/>
              </a:ext>
            </a:extLst>
          </p:cNvPr>
          <p:cNvSpPr/>
          <p:nvPr/>
        </p:nvSpPr>
        <p:spPr>
          <a:xfrm>
            <a:off x="6228639" y="2458059"/>
            <a:ext cx="2569779" cy="709448"/>
          </a:xfrm>
          <a:prstGeom prst="roundRect">
            <a:avLst/>
          </a:prstGeom>
          <a:solidFill>
            <a:srgbClr val="0052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E9B22E-C6CB-4988-B759-A24B0FBE8607}"/>
              </a:ext>
            </a:extLst>
          </p:cNvPr>
          <p:cNvSpPr/>
          <p:nvPr/>
        </p:nvSpPr>
        <p:spPr>
          <a:xfrm>
            <a:off x="6833383" y="2632715"/>
            <a:ext cx="1332481" cy="400110"/>
          </a:xfrm>
          <a:prstGeom prst="rect">
            <a:avLst/>
          </a:prstGeom>
        </p:spPr>
        <p:txBody>
          <a:bodyPr wrap="none">
            <a:spAutoFit/>
          </a:bodyPr>
          <a:lstStyle/>
          <a:p>
            <a:pPr lvl="0"/>
            <a:r>
              <a:rPr lang="en-US" sz="2000" b="1" dirty="0">
                <a:solidFill>
                  <a:schemeClr val="bg1"/>
                </a:solidFill>
              </a:rPr>
              <a:t>Diagnostics</a:t>
            </a:r>
          </a:p>
        </p:txBody>
      </p:sp>
      <p:sp>
        <p:nvSpPr>
          <p:cNvPr id="34" name="Rectangle: Rounded Corners 33">
            <a:extLst>
              <a:ext uri="{FF2B5EF4-FFF2-40B4-BE49-F238E27FC236}">
                <a16:creationId xmlns:a16="http://schemas.microsoft.com/office/drawing/2014/main" id="{886C743B-BB7A-49F7-BF63-92FA3FADE223}"/>
              </a:ext>
            </a:extLst>
          </p:cNvPr>
          <p:cNvSpPr/>
          <p:nvPr/>
        </p:nvSpPr>
        <p:spPr>
          <a:xfrm>
            <a:off x="6258826" y="3339097"/>
            <a:ext cx="2569779" cy="709448"/>
          </a:xfrm>
          <a:prstGeom prst="roundRect">
            <a:avLst/>
          </a:prstGeom>
          <a:solidFill>
            <a:srgbClr val="0052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DED22E0-4863-4024-96C9-9E5935B8A949}"/>
              </a:ext>
            </a:extLst>
          </p:cNvPr>
          <p:cNvSpPr/>
          <p:nvPr/>
        </p:nvSpPr>
        <p:spPr>
          <a:xfrm>
            <a:off x="6589247" y="3508462"/>
            <a:ext cx="1820755" cy="400110"/>
          </a:xfrm>
          <a:prstGeom prst="rect">
            <a:avLst/>
          </a:prstGeom>
        </p:spPr>
        <p:txBody>
          <a:bodyPr wrap="none">
            <a:spAutoFit/>
          </a:bodyPr>
          <a:lstStyle/>
          <a:p>
            <a:pPr lvl="0"/>
            <a:r>
              <a:rPr lang="en-US" sz="2000" b="1" dirty="0">
                <a:solidFill>
                  <a:schemeClr val="bg1"/>
                </a:solidFill>
              </a:rPr>
              <a:t>Medical Devices</a:t>
            </a:r>
          </a:p>
        </p:txBody>
      </p:sp>
      <p:sp>
        <p:nvSpPr>
          <p:cNvPr id="36" name="Rectangle: Rounded Corners 35">
            <a:extLst>
              <a:ext uri="{FF2B5EF4-FFF2-40B4-BE49-F238E27FC236}">
                <a16:creationId xmlns:a16="http://schemas.microsoft.com/office/drawing/2014/main" id="{4E069860-74D1-4CAB-88C1-05B81D1B6C70}"/>
              </a:ext>
            </a:extLst>
          </p:cNvPr>
          <p:cNvSpPr/>
          <p:nvPr/>
        </p:nvSpPr>
        <p:spPr>
          <a:xfrm>
            <a:off x="6258826" y="4220135"/>
            <a:ext cx="2569779" cy="709448"/>
          </a:xfrm>
          <a:prstGeom prst="roundRect">
            <a:avLst/>
          </a:prstGeom>
          <a:solidFill>
            <a:srgbClr val="0052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4D9A101-8C0E-4487-80F7-C5BF6F38C742}"/>
              </a:ext>
            </a:extLst>
          </p:cNvPr>
          <p:cNvSpPr/>
          <p:nvPr/>
        </p:nvSpPr>
        <p:spPr>
          <a:xfrm>
            <a:off x="6374705" y="4391727"/>
            <a:ext cx="2371483" cy="400110"/>
          </a:xfrm>
          <a:prstGeom prst="rect">
            <a:avLst/>
          </a:prstGeom>
        </p:spPr>
        <p:txBody>
          <a:bodyPr wrap="none">
            <a:spAutoFit/>
          </a:bodyPr>
          <a:lstStyle/>
          <a:p>
            <a:pPr lvl="0"/>
            <a:r>
              <a:rPr lang="en-US" sz="2000" b="1" dirty="0">
                <a:solidFill>
                  <a:schemeClr val="bg1"/>
                </a:solidFill>
              </a:rPr>
              <a:t>Imaging &amp; Algorithms</a:t>
            </a:r>
          </a:p>
        </p:txBody>
      </p:sp>
      <p:sp>
        <p:nvSpPr>
          <p:cNvPr id="38" name="Rectangle: Rounded Corners 37">
            <a:extLst>
              <a:ext uri="{FF2B5EF4-FFF2-40B4-BE49-F238E27FC236}">
                <a16:creationId xmlns:a16="http://schemas.microsoft.com/office/drawing/2014/main" id="{9948EF15-2F7C-4196-829D-CE105501824E}"/>
              </a:ext>
            </a:extLst>
          </p:cNvPr>
          <p:cNvSpPr/>
          <p:nvPr/>
        </p:nvSpPr>
        <p:spPr>
          <a:xfrm>
            <a:off x="6258826" y="5101175"/>
            <a:ext cx="2569779" cy="709448"/>
          </a:xfrm>
          <a:prstGeom prst="roundRect">
            <a:avLst/>
          </a:prstGeom>
          <a:solidFill>
            <a:srgbClr val="0052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0F3D8A9-9C68-460E-B041-527424B173CA}"/>
              </a:ext>
            </a:extLst>
          </p:cNvPr>
          <p:cNvSpPr/>
          <p:nvPr/>
        </p:nvSpPr>
        <p:spPr>
          <a:xfrm>
            <a:off x="6440460" y="5271233"/>
            <a:ext cx="2239972" cy="369332"/>
          </a:xfrm>
          <a:prstGeom prst="rect">
            <a:avLst/>
          </a:prstGeom>
        </p:spPr>
        <p:txBody>
          <a:bodyPr wrap="none">
            <a:spAutoFit/>
          </a:bodyPr>
          <a:lstStyle/>
          <a:p>
            <a:pPr algn="ctr" defTabSz="711200">
              <a:lnSpc>
                <a:spcPct val="90000"/>
              </a:lnSpc>
              <a:spcAft>
                <a:spcPct val="35000"/>
              </a:spcAft>
              <a:defRPr/>
            </a:pPr>
            <a:r>
              <a:rPr lang="en-US" sz="2000" b="1" dirty="0">
                <a:solidFill>
                  <a:schemeClr val="bg1"/>
                </a:solidFill>
              </a:rPr>
              <a:t>Research Tools, data</a:t>
            </a:r>
          </a:p>
        </p:txBody>
      </p:sp>
      <p:cxnSp>
        <p:nvCxnSpPr>
          <p:cNvPr id="7" name="Straight Arrow Connector 6">
            <a:extLst>
              <a:ext uri="{FF2B5EF4-FFF2-40B4-BE49-F238E27FC236}">
                <a16:creationId xmlns:a16="http://schemas.microsoft.com/office/drawing/2014/main" id="{8866DD86-B48F-4669-8FF5-88100C49C5D7}"/>
              </a:ext>
            </a:extLst>
          </p:cNvPr>
          <p:cNvCxnSpPr>
            <a:stCxn id="4" idx="3"/>
            <a:endCxn id="24" idx="1"/>
          </p:cNvCxnSpPr>
          <p:nvPr/>
        </p:nvCxnSpPr>
        <p:spPr>
          <a:xfrm flipV="1">
            <a:off x="4793803" y="1050707"/>
            <a:ext cx="1465023" cy="471363"/>
          </a:xfrm>
          <a:prstGeom prst="straightConnector1">
            <a:avLst/>
          </a:prstGeom>
          <a:ln>
            <a:solidFill>
              <a:srgbClr val="14726C"/>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3C846BA-4A8E-4A88-8068-C51FAFA4ACD1}"/>
              </a:ext>
            </a:extLst>
          </p:cNvPr>
          <p:cNvCxnSpPr>
            <a:cxnSpLocks/>
            <a:endCxn id="38" idx="1"/>
          </p:cNvCxnSpPr>
          <p:nvPr/>
        </p:nvCxnSpPr>
        <p:spPr>
          <a:xfrm>
            <a:off x="4793803" y="4725169"/>
            <a:ext cx="1465023" cy="730730"/>
          </a:xfrm>
          <a:prstGeom prst="straightConnector1">
            <a:avLst/>
          </a:prstGeom>
          <a:ln>
            <a:solidFill>
              <a:srgbClr val="14726C"/>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3907DD1-655B-48E9-B483-14DD5C8B922A}"/>
              </a:ext>
            </a:extLst>
          </p:cNvPr>
          <p:cNvCxnSpPr>
            <a:cxnSpLocks/>
            <a:endCxn id="30" idx="1"/>
          </p:cNvCxnSpPr>
          <p:nvPr/>
        </p:nvCxnSpPr>
        <p:spPr>
          <a:xfrm flipV="1">
            <a:off x="4793803" y="1931745"/>
            <a:ext cx="1465023" cy="1121318"/>
          </a:xfrm>
          <a:prstGeom prst="straightConnector1">
            <a:avLst/>
          </a:prstGeom>
          <a:ln>
            <a:solidFill>
              <a:srgbClr val="14726C"/>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EC65FE3-DAD5-46CB-841B-9B0E9EF4383A}"/>
              </a:ext>
            </a:extLst>
          </p:cNvPr>
          <p:cNvCxnSpPr>
            <a:cxnSpLocks/>
            <a:stCxn id="14" idx="3"/>
          </p:cNvCxnSpPr>
          <p:nvPr/>
        </p:nvCxnSpPr>
        <p:spPr>
          <a:xfrm flipV="1">
            <a:off x="4793803" y="3032826"/>
            <a:ext cx="1465023" cy="41450"/>
          </a:xfrm>
          <a:prstGeom prst="straightConnector1">
            <a:avLst/>
          </a:prstGeom>
          <a:ln>
            <a:solidFill>
              <a:srgbClr val="14726C"/>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A0DEB82-7F22-4894-9EB4-D78C8779B48A}"/>
              </a:ext>
            </a:extLst>
          </p:cNvPr>
          <p:cNvCxnSpPr>
            <a:cxnSpLocks/>
            <a:stCxn id="14" idx="3"/>
            <a:endCxn id="34" idx="1"/>
          </p:cNvCxnSpPr>
          <p:nvPr/>
        </p:nvCxnSpPr>
        <p:spPr>
          <a:xfrm>
            <a:off x="4793803" y="3074276"/>
            <a:ext cx="1465023" cy="619545"/>
          </a:xfrm>
          <a:prstGeom prst="straightConnector1">
            <a:avLst/>
          </a:prstGeom>
          <a:ln>
            <a:solidFill>
              <a:srgbClr val="14726C"/>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0540FBD-03AE-4099-B447-212EAB42E66E}"/>
              </a:ext>
            </a:extLst>
          </p:cNvPr>
          <p:cNvCxnSpPr>
            <a:cxnSpLocks/>
            <a:stCxn id="14" idx="3"/>
          </p:cNvCxnSpPr>
          <p:nvPr/>
        </p:nvCxnSpPr>
        <p:spPr>
          <a:xfrm>
            <a:off x="4793803" y="3074276"/>
            <a:ext cx="1434836" cy="1517506"/>
          </a:xfrm>
          <a:prstGeom prst="straightConnector1">
            <a:avLst/>
          </a:prstGeom>
          <a:ln>
            <a:solidFill>
              <a:srgbClr val="14726C"/>
            </a:solidFill>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22">
            <a:extLst>
              <a:ext uri="{FF2B5EF4-FFF2-40B4-BE49-F238E27FC236}">
                <a16:creationId xmlns:a16="http://schemas.microsoft.com/office/drawing/2014/main" id="{2A681FA2-4D85-4EA4-9FBC-511A98680EA5}"/>
              </a:ext>
            </a:extLst>
          </p:cNvPr>
          <p:cNvSpPr/>
          <p:nvPr/>
        </p:nvSpPr>
        <p:spPr>
          <a:xfrm>
            <a:off x="6712359" y="709695"/>
            <a:ext cx="3352800" cy="7588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endParaRPr>
          </a:p>
        </p:txBody>
      </p:sp>
      <p:pic>
        <p:nvPicPr>
          <p:cNvPr id="50" name="Picture 5">
            <a:extLst>
              <a:ext uri="{FF2B5EF4-FFF2-40B4-BE49-F238E27FC236}">
                <a16:creationId xmlns:a16="http://schemas.microsoft.com/office/drawing/2014/main" id="{49DA5370-C9EB-4745-9987-AC042DCBD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3309" y="709695"/>
            <a:ext cx="417513" cy="76200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ounded Rectangle 18">
            <a:extLst>
              <a:ext uri="{FF2B5EF4-FFF2-40B4-BE49-F238E27FC236}">
                <a16:creationId xmlns:a16="http://schemas.microsoft.com/office/drawing/2014/main" id="{53A0486D-F3BB-4339-88AA-2162FFF387EF}"/>
              </a:ext>
            </a:extLst>
          </p:cNvPr>
          <p:cNvSpPr/>
          <p:nvPr/>
        </p:nvSpPr>
        <p:spPr>
          <a:xfrm>
            <a:off x="6733602" y="1625262"/>
            <a:ext cx="3352800" cy="75882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endParaRPr lang="en-US" sz="1600" dirty="0"/>
          </a:p>
        </p:txBody>
      </p:sp>
      <p:pic>
        <p:nvPicPr>
          <p:cNvPr id="53" name="Picture 2">
            <a:extLst>
              <a:ext uri="{FF2B5EF4-FFF2-40B4-BE49-F238E27FC236}">
                <a16:creationId xmlns:a16="http://schemas.microsoft.com/office/drawing/2014/main" id="{44A5B6F0-2BA4-456B-9699-09F5A80466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9602" y="1608530"/>
            <a:ext cx="885825" cy="70326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ounded Rectangle 21">
            <a:extLst>
              <a:ext uri="{FF2B5EF4-FFF2-40B4-BE49-F238E27FC236}">
                <a16:creationId xmlns:a16="http://schemas.microsoft.com/office/drawing/2014/main" id="{69047833-6B21-4996-ACFC-0EF611AFFDE1}"/>
              </a:ext>
            </a:extLst>
          </p:cNvPr>
          <p:cNvSpPr/>
          <p:nvPr/>
        </p:nvSpPr>
        <p:spPr>
          <a:xfrm>
            <a:off x="6754868" y="4247069"/>
            <a:ext cx="3352800" cy="7588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endParaRPr>
          </a:p>
        </p:txBody>
      </p:sp>
      <p:pic>
        <p:nvPicPr>
          <p:cNvPr id="59" name="Picture 4">
            <a:extLst>
              <a:ext uri="{FF2B5EF4-FFF2-40B4-BE49-F238E27FC236}">
                <a16:creationId xmlns:a16="http://schemas.microsoft.com/office/drawing/2014/main" id="{B2AC064B-421F-4CAE-ABF5-7DC821826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9452" y="4242050"/>
            <a:ext cx="746125" cy="70485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6" descr="http://www.vanderbilt.edu/exploration/resources/Constantlight_mouse_800.jpg">
            <a:extLst>
              <a:ext uri="{FF2B5EF4-FFF2-40B4-BE49-F238E27FC236}">
                <a16:creationId xmlns:a16="http://schemas.microsoft.com/office/drawing/2014/main" id="{C8FF297E-ADDA-4651-A984-02037F1880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2464" y="5153936"/>
            <a:ext cx="800100" cy="623887"/>
          </a:xfrm>
          <a:prstGeom prst="rect">
            <a:avLst/>
          </a:prstGeom>
          <a:noFill/>
          <a:ln>
            <a:noFill/>
          </a:ln>
        </p:spPr>
      </p:pic>
      <p:sp>
        <p:nvSpPr>
          <p:cNvPr id="61" name="Rounded Rectangle 20">
            <a:extLst>
              <a:ext uri="{FF2B5EF4-FFF2-40B4-BE49-F238E27FC236}">
                <a16:creationId xmlns:a16="http://schemas.microsoft.com/office/drawing/2014/main" id="{1C95FE30-5693-4A41-83AF-D4094D1C43BB}"/>
              </a:ext>
            </a:extLst>
          </p:cNvPr>
          <p:cNvSpPr/>
          <p:nvPr/>
        </p:nvSpPr>
        <p:spPr>
          <a:xfrm>
            <a:off x="6754868" y="3301705"/>
            <a:ext cx="3352800" cy="7588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endParaRPr>
          </a:p>
        </p:txBody>
      </p:sp>
      <p:pic>
        <p:nvPicPr>
          <p:cNvPr id="62" name="Picture 28" descr="C:\Users\Robert Adams\Pictures\overall_device (2).jpg">
            <a:extLst>
              <a:ext uri="{FF2B5EF4-FFF2-40B4-BE49-F238E27FC236}">
                <a16:creationId xmlns:a16="http://schemas.microsoft.com/office/drawing/2014/main" id="{B176E321-F2D6-4261-97AA-D02E5CD4FD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6961" t="19435" r="36006" b="41455"/>
          <a:stretch>
            <a:fillRect/>
          </a:stretch>
        </p:blipFill>
        <p:spPr bwMode="auto">
          <a:xfrm>
            <a:off x="9262489" y="3346266"/>
            <a:ext cx="400050" cy="703262"/>
          </a:xfrm>
          <a:prstGeom prst="rect">
            <a:avLst/>
          </a:prstGeom>
          <a:noFill/>
          <a:ln w="9525" algn="ctr">
            <a:solidFill>
              <a:srgbClr val="000000"/>
            </a:solidFill>
            <a:miter lim="800000"/>
            <a:headEnd/>
            <a:tailEnd/>
          </a:ln>
        </p:spPr>
      </p:pic>
      <p:pic>
        <p:nvPicPr>
          <p:cNvPr id="72" name="Picture 5">
            <a:extLst>
              <a:ext uri="{FF2B5EF4-FFF2-40B4-BE49-F238E27FC236}">
                <a16:creationId xmlns:a16="http://schemas.microsoft.com/office/drawing/2014/main" id="{0D338B54-10B9-472D-90B3-504D8A733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3758" y="697550"/>
            <a:ext cx="417513" cy="76200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9">
            <a:extLst>
              <a:ext uri="{FF2B5EF4-FFF2-40B4-BE49-F238E27FC236}">
                <a16:creationId xmlns:a16="http://schemas.microsoft.com/office/drawing/2014/main" id="{CEAE9C06-0613-400D-9CF3-C42781EE2BDA}"/>
              </a:ext>
            </a:extLst>
          </p:cNvPr>
          <p:cNvPicPr>
            <a:picLocks noChangeAspect="1"/>
          </p:cNvPicPr>
          <p:nvPr/>
        </p:nvPicPr>
        <p:blipFill>
          <a:blip r:embed="rId10"/>
          <a:stretch>
            <a:fillRect/>
          </a:stretch>
        </p:blipFill>
        <p:spPr>
          <a:xfrm>
            <a:off x="292418" y="6002966"/>
            <a:ext cx="7124258" cy="857250"/>
          </a:xfrm>
          <a:prstGeom prst="rect">
            <a:avLst/>
          </a:prstGeom>
        </p:spPr>
      </p:pic>
      <p:sp>
        <p:nvSpPr>
          <p:cNvPr id="74" name="Rounded Rectangle 4">
            <a:extLst>
              <a:ext uri="{FF2B5EF4-FFF2-40B4-BE49-F238E27FC236}">
                <a16:creationId xmlns:a16="http://schemas.microsoft.com/office/drawing/2014/main" id="{7F8AB07A-C373-4299-BD30-82A5061B63DD}"/>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spTree>
    <p:extLst>
      <p:ext uri="{BB962C8B-B14F-4D97-AF65-F5344CB8AC3E}">
        <p14:creationId xmlns:p14="http://schemas.microsoft.com/office/powerpoint/2010/main" val="1358522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0D08B99-2C7D-41C8-A196-618AEDA9A929}"/>
              </a:ext>
            </a:extLst>
          </p:cNvPr>
          <p:cNvPicPr>
            <a:picLocks noChangeAspect="1"/>
          </p:cNvPicPr>
          <p:nvPr/>
        </p:nvPicPr>
        <p:blipFill>
          <a:blip r:embed="rId3"/>
          <a:stretch>
            <a:fillRect/>
          </a:stretch>
        </p:blipFill>
        <p:spPr>
          <a:xfrm>
            <a:off x="10419741" y="214120"/>
            <a:ext cx="1407238" cy="1245021"/>
          </a:xfrm>
          <a:prstGeom prst="rect">
            <a:avLst/>
          </a:prstGeom>
        </p:spPr>
      </p:pic>
      <p:sp>
        <p:nvSpPr>
          <p:cNvPr id="19" name="Rectangle 18">
            <a:extLst>
              <a:ext uri="{FF2B5EF4-FFF2-40B4-BE49-F238E27FC236}">
                <a16:creationId xmlns:a16="http://schemas.microsoft.com/office/drawing/2014/main" id="{D195399B-2EB7-4B0A-8CE2-37AD6594D826}"/>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AE14E757-37EF-494B-A5B2-2A651AE9CFAE}"/>
              </a:ext>
            </a:extLst>
          </p:cNvPr>
          <p:cNvSpPr>
            <a:spLocks noGrp="1"/>
          </p:cNvSpPr>
          <p:nvPr>
            <p:ph type="title"/>
          </p:nvPr>
        </p:nvSpPr>
        <p:spPr/>
        <p:txBody>
          <a:bodyPr/>
          <a:lstStyle/>
          <a:p>
            <a:r>
              <a:rPr lang="en-US" dirty="0"/>
              <a:t>Patents</a:t>
            </a:r>
          </a:p>
        </p:txBody>
      </p:sp>
      <p:sp>
        <p:nvSpPr>
          <p:cNvPr id="39" name="Rounded Rectangle 38"/>
          <p:cNvSpPr/>
          <p:nvPr/>
        </p:nvSpPr>
        <p:spPr>
          <a:xfrm>
            <a:off x="2590801" y="3098800"/>
            <a:ext cx="2670175" cy="558800"/>
          </a:xfrm>
          <a:prstGeom prst="roundRect">
            <a:avLst>
              <a:gd name="adj" fmla="val 10000"/>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0245" name="TextBox 2"/>
          <p:cNvSpPr txBox="1">
            <a:spLocks noChangeArrowheads="1"/>
          </p:cNvSpPr>
          <p:nvPr/>
        </p:nvSpPr>
        <p:spPr bwMode="auto">
          <a:xfrm>
            <a:off x="6795048" y="2226024"/>
            <a:ext cx="54070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endParaRPr lang="en-US" sz="2000" dirty="0">
              <a:latin typeface="+mj-lt"/>
            </a:endParaRPr>
          </a:p>
          <a:p>
            <a:endParaRPr lang="en-US" sz="2000" dirty="0">
              <a:latin typeface="+mj-lt"/>
            </a:endParaRPr>
          </a:p>
        </p:txBody>
      </p:sp>
      <p:sp>
        <p:nvSpPr>
          <p:cNvPr id="4" name="Text Placeholder 3">
            <a:extLst>
              <a:ext uri="{FF2B5EF4-FFF2-40B4-BE49-F238E27FC236}">
                <a16:creationId xmlns:a16="http://schemas.microsoft.com/office/drawing/2014/main" id="{E45CE432-0353-4B22-9B88-77F956058BC1}"/>
              </a:ext>
            </a:extLst>
          </p:cNvPr>
          <p:cNvSpPr>
            <a:spLocks noGrp="1"/>
          </p:cNvSpPr>
          <p:nvPr>
            <p:ph type="body" sz="quarter" idx="14"/>
          </p:nvPr>
        </p:nvSpPr>
        <p:spPr>
          <a:xfrm>
            <a:off x="5173774" y="991890"/>
            <a:ext cx="5407025" cy="4990741"/>
          </a:xfrm>
        </p:spPr>
        <p:txBody>
          <a:bodyPr wrap="square">
            <a:normAutofit fontScale="92500"/>
          </a:bodyPr>
          <a:lstStyle/>
          <a:p>
            <a:r>
              <a:rPr lang="en-US" altLang="en-US" dirty="0">
                <a:solidFill>
                  <a:srgbClr val="005288"/>
                </a:solidFill>
              </a:rPr>
              <a:t> Trade off - Must fully describe the invention so that others know how to make &amp; use it</a:t>
            </a:r>
          </a:p>
          <a:p>
            <a:pPr lvl="1"/>
            <a:r>
              <a:rPr lang="en-US" altLang="en-US" sz="1800" dirty="0">
                <a:solidFill>
                  <a:srgbClr val="14726C"/>
                </a:solidFill>
              </a:rPr>
              <a:t>Community gains knowledge in trade for inventor to have a limited period of exclusivity of 20 years subject to PTA and PTE extensions</a:t>
            </a:r>
          </a:p>
          <a:p>
            <a:r>
              <a:rPr lang="en-US" altLang="en-US" dirty="0">
                <a:solidFill>
                  <a:srgbClr val="005288"/>
                </a:solidFill>
              </a:rPr>
              <a:t>Power to prevent others from making, using, selling the </a:t>
            </a:r>
            <a:r>
              <a:rPr lang="en-US" altLang="en-US" b="1" u="sng" dirty="0">
                <a:solidFill>
                  <a:srgbClr val="005288"/>
                </a:solidFill>
              </a:rPr>
              <a:t>idea or invention</a:t>
            </a:r>
          </a:p>
          <a:p>
            <a:r>
              <a:rPr lang="en-US" dirty="0">
                <a:solidFill>
                  <a:srgbClr val="005288"/>
                </a:solidFill>
              </a:rPr>
              <a:t> Does NOT give your freedom-to-operate</a:t>
            </a:r>
            <a:endParaRPr lang="en-US" dirty="0">
              <a:solidFill>
                <a:srgbClr val="00B0F0"/>
              </a:solidFill>
            </a:endParaRPr>
          </a:p>
          <a:p>
            <a:r>
              <a:rPr lang="en-US" dirty="0">
                <a:solidFill>
                  <a:srgbClr val="005288"/>
                </a:solidFill>
              </a:rPr>
              <a:t> Provides product credibility, helps gather investments and license work</a:t>
            </a:r>
          </a:p>
          <a:p>
            <a:pPr lvl="1"/>
            <a:r>
              <a:rPr lang="en-US" sz="1800" dirty="0">
                <a:solidFill>
                  <a:srgbClr val="14726C"/>
                </a:solidFill>
              </a:rPr>
              <a:t>Required in many cases for company to develop a biomedical technology</a:t>
            </a:r>
          </a:p>
          <a:p>
            <a:r>
              <a:rPr lang="en-US" dirty="0">
                <a:solidFill>
                  <a:srgbClr val="005288"/>
                </a:solidFill>
              </a:rPr>
              <a:t> Can be designed around</a:t>
            </a:r>
          </a:p>
          <a:p>
            <a:r>
              <a:rPr lang="en-US" dirty="0">
                <a:solidFill>
                  <a:srgbClr val="005288"/>
                </a:solidFill>
              </a:rPr>
              <a:t>Average 3-5 patents per drug/med device</a:t>
            </a:r>
          </a:p>
        </p:txBody>
      </p:sp>
      <p:pic>
        <p:nvPicPr>
          <p:cNvPr id="17" name="Picture 3">
            <a:extLst>
              <a:ext uri="{FF2B5EF4-FFF2-40B4-BE49-F238E27FC236}">
                <a16:creationId xmlns:a16="http://schemas.microsoft.com/office/drawing/2014/main" id="{5DF03F61-A014-40C7-AFF2-4A389FE38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8442" y="976124"/>
            <a:ext cx="3455332" cy="500483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B4D5D729-59CC-49AB-B369-1B4C11E5450B}"/>
              </a:ext>
            </a:extLst>
          </p:cNvPr>
          <p:cNvPicPr>
            <a:picLocks noChangeAspect="1"/>
          </p:cNvPicPr>
          <p:nvPr/>
        </p:nvPicPr>
        <p:blipFill>
          <a:blip r:embed="rId5"/>
          <a:stretch>
            <a:fillRect/>
          </a:stretch>
        </p:blipFill>
        <p:spPr>
          <a:xfrm>
            <a:off x="292418" y="6002966"/>
            <a:ext cx="7124258" cy="857250"/>
          </a:xfrm>
          <a:prstGeom prst="rect">
            <a:avLst/>
          </a:prstGeom>
        </p:spPr>
      </p:pic>
      <p:grpSp>
        <p:nvGrpSpPr>
          <p:cNvPr id="10" name="Group 9">
            <a:extLst>
              <a:ext uri="{FF2B5EF4-FFF2-40B4-BE49-F238E27FC236}">
                <a16:creationId xmlns:a16="http://schemas.microsoft.com/office/drawing/2014/main" id="{B56EC042-88A9-4F8E-A8C3-75501D0058DC}"/>
              </a:ext>
            </a:extLst>
          </p:cNvPr>
          <p:cNvGrpSpPr/>
          <p:nvPr/>
        </p:nvGrpSpPr>
        <p:grpSpPr>
          <a:xfrm>
            <a:off x="10486806" y="521091"/>
            <a:ext cx="1249412" cy="624706"/>
            <a:chOff x="10441836" y="521091"/>
            <a:chExt cx="1249412" cy="624706"/>
          </a:xfrm>
        </p:grpSpPr>
        <p:sp>
          <p:nvSpPr>
            <p:cNvPr id="23" name="Rounded Rectangle 10">
              <a:extLst>
                <a:ext uri="{FF2B5EF4-FFF2-40B4-BE49-F238E27FC236}">
                  <a16:creationId xmlns:a16="http://schemas.microsoft.com/office/drawing/2014/main" id="{73A7BE58-E22C-4B07-9AE6-9B744221DECE}"/>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A1CA7B94-110A-4493-8A9E-68D483D0E70E}"/>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Tree>
    <p:extLst>
      <p:ext uri="{BB962C8B-B14F-4D97-AF65-F5344CB8AC3E}">
        <p14:creationId xmlns:p14="http://schemas.microsoft.com/office/powerpoint/2010/main" val="2123427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C796378-B665-44A6-B99E-3E6BFE41ED5A}"/>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AE14E757-37EF-494B-A5B2-2A651AE9CFAE}"/>
              </a:ext>
            </a:extLst>
          </p:cNvPr>
          <p:cNvSpPr>
            <a:spLocks noGrp="1"/>
          </p:cNvSpPr>
          <p:nvPr>
            <p:ph type="title"/>
          </p:nvPr>
        </p:nvSpPr>
        <p:spPr/>
        <p:txBody>
          <a:bodyPr/>
          <a:lstStyle/>
          <a:p>
            <a:r>
              <a:rPr lang="en-US" dirty="0"/>
              <a:t>Patents</a:t>
            </a:r>
          </a:p>
        </p:txBody>
      </p:sp>
      <p:sp>
        <p:nvSpPr>
          <p:cNvPr id="39" name="Rounded Rectangle 38"/>
          <p:cNvSpPr/>
          <p:nvPr/>
        </p:nvSpPr>
        <p:spPr>
          <a:xfrm>
            <a:off x="2590801" y="3098800"/>
            <a:ext cx="2670175" cy="558800"/>
          </a:xfrm>
          <a:prstGeom prst="roundRect">
            <a:avLst>
              <a:gd name="adj" fmla="val 10000"/>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0245" name="TextBox 2"/>
          <p:cNvSpPr txBox="1">
            <a:spLocks noChangeArrowheads="1"/>
          </p:cNvSpPr>
          <p:nvPr/>
        </p:nvSpPr>
        <p:spPr bwMode="auto">
          <a:xfrm>
            <a:off x="6795048" y="2226024"/>
            <a:ext cx="54070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endParaRPr lang="en-US" sz="2000" dirty="0">
              <a:latin typeface="+mj-lt"/>
            </a:endParaRPr>
          </a:p>
          <a:p>
            <a:endParaRPr lang="en-US" sz="2000" dirty="0">
              <a:latin typeface="+mj-lt"/>
            </a:endParaRPr>
          </a:p>
        </p:txBody>
      </p:sp>
      <p:sp>
        <p:nvSpPr>
          <p:cNvPr id="4" name="Text Placeholder 3">
            <a:extLst>
              <a:ext uri="{FF2B5EF4-FFF2-40B4-BE49-F238E27FC236}">
                <a16:creationId xmlns:a16="http://schemas.microsoft.com/office/drawing/2014/main" id="{E45CE432-0353-4B22-9B88-77F956058BC1}"/>
              </a:ext>
            </a:extLst>
          </p:cNvPr>
          <p:cNvSpPr>
            <a:spLocks noGrp="1"/>
          </p:cNvSpPr>
          <p:nvPr>
            <p:ph type="body" sz="quarter" idx="14"/>
          </p:nvPr>
        </p:nvSpPr>
        <p:spPr>
          <a:xfrm>
            <a:off x="5173774" y="991890"/>
            <a:ext cx="5407025" cy="4989071"/>
          </a:xfrm>
        </p:spPr>
        <p:txBody>
          <a:bodyPr wrap="square">
            <a:normAutofit lnSpcReduction="10000"/>
          </a:bodyPr>
          <a:lstStyle/>
          <a:p>
            <a:pPr>
              <a:buNone/>
            </a:pPr>
            <a:r>
              <a:rPr lang="en-US" altLang="en-US" b="1" dirty="0">
                <a:solidFill>
                  <a:srgbClr val="005288"/>
                </a:solidFill>
                <a:cs typeface="Times New Roman" panose="02020603050405020304" pitchFamily="18" charset="0"/>
              </a:rPr>
              <a:t>Requirements of Patentability</a:t>
            </a:r>
          </a:p>
          <a:p>
            <a:r>
              <a:rPr lang="en-US" altLang="en-US" dirty="0">
                <a:solidFill>
                  <a:srgbClr val="005288"/>
                </a:solidFill>
                <a:cs typeface="Times New Roman" panose="02020603050405020304" pitchFamily="18" charset="0"/>
              </a:rPr>
              <a:t>101: Utility</a:t>
            </a:r>
          </a:p>
          <a:p>
            <a:pPr lvl="1"/>
            <a:r>
              <a:rPr lang="en-US" altLang="en-US" sz="1800" dirty="0">
                <a:solidFill>
                  <a:srgbClr val="14726C"/>
                </a:solidFill>
                <a:cs typeface="Times New Roman" panose="02020603050405020304" pitchFamily="18" charset="0"/>
              </a:rPr>
              <a:t>useful/patentable subject matter </a:t>
            </a:r>
          </a:p>
          <a:p>
            <a:pPr lvl="2"/>
            <a:r>
              <a:rPr lang="en-US" altLang="en-US" sz="1600" dirty="0">
                <a:solidFill>
                  <a:srgbClr val="14726C"/>
                </a:solidFill>
                <a:cs typeface="Times New Roman" panose="02020603050405020304" pitchFamily="18" charset="0"/>
              </a:rPr>
              <a:t>Process, machine, manufacture, composition of matter, any new and useful improvement</a:t>
            </a:r>
          </a:p>
          <a:p>
            <a:pPr lvl="2"/>
            <a:r>
              <a:rPr lang="en-US" altLang="en-US" sz="1600" dirty="0">
                <a:solidFill>
                  <a:srgbClr val="14726C"/>
                </a:solidFill>
                <a:cs typeface="Times New Roman" panose="02020603050405020304" pitchFamily="18" charset="0"/>
              </a:rPr>
              <a:t>Difficulties with natural products, diagnostics and software </a:t>
            </a:r>
          </a:p>
          <a:p>
            <a:r>
              <a:rPr lang="en-US" altLang="en-US" dirty="0">
                <a:solidFill>
                  <a:srgbClr val="005288"/>
                </a:solidFill>
                <a:cs typeface="Times New Roman" panose="02020603050405020304" pitchFamily="18" charset="0"/>
              </a:rPr>
              <a:t>102: Novelty</a:t>
            </a:r>
          </a:p>
          <a:p>
            <a:pPr lvl="1"/>
            <a:r>
              <a:rPr lang="en-US" altLang="en-US" sz="1800" dirty="0">
                <a:solidFill>
                  <a:srgbClr val="14726C"/>
                </a:solidFill>
                <a:cs typeface="Times New Roman" panose="02020603050405020304" pitchFamily="18" charset="0"/>
              </a:rPr>
              <a:t>new, not previously known</a:t>
            </a:r>
            <a:endParaRPr lang="en-US" altLang="en-US" sz="2400" dirty="0">
              <a:solidFill>
                <a:srgbClr val="14726C"/>
              </a:solidFill>
              <a:cs typeface="Times New Roman" panose="02020603050405020304" pitchFamily="18" charset="0"/>
            </a:endParaRPr>
          </a:p>
          <a:p>
            <a:r>
              <a:rPr lang="en-US" altLang="en-US" dirty="0">
                <a:solidFill>
                  <a:srgbClr val="005288"/>
                </a:solidFill>
                <a:cs typeface="Times New Roman" panose="02020603050405020304" pitchFamily="18" charset="0"/>
              </a:rPr>
              <a:t>103: Non-obviousness</a:t>
            </a:r>
          </a:p>
          <a:p>
            <a:pPr lvl="1"/>
            <a:r>
              <a:rPr lang="en-US" altLang="en-US" sz="1800" dirty="0">
                <a:solidFill>
                  <a:srgbClr val="14726C"/>
                </a:solidFill>
                <a:cs typeface="Times New Roman" panose="02020603050405020304" pitchFamily="18" charset="0"/>
              </a:rPr>
              <a:t>elements not already known with a motivation to combine</a:t>
            </a:r>
            <a:endParaRPr lang="en-US" altLang="en-US" sz="2400" dirty="0">
              <a:solidFill>
                <a:srgbClr val="14726C"/>
              </a:solidFill>
              <a:cs typeface="Times New Roman" panose="02020603050405020304" pitchFamily="18" charset="0"/>
            </a:endParaRPr>
          </a:p>
          <a:p>
            <a:r>
              <a:rPr lang="en-US" altLang="en-US" dirty="0">
                <a:solidFill>
                  <a:srgbClr val="005288"/>
                </a:solidFill>
                <a:cs typeface="Times New Roman" panose="02020603050405020304" pitchFamily="18" charset="0"/>
              </a:rPr>
              <a:t>112: Enablement/Written Description</a:t>
            </a:r>
          </a:p>
          <a:p>
            <a:pPr lvl="1"/>
            <a:r>
              <a:rPr lang="en-US" altLang="en-US" sz="1800" dirty="0">
                <a:solidFill>
                  <a:srgbClr val="14726C"/>
                </a:solidFill>
                <a:cs typeface="Times New Roman" panose="02020603050405020304" pitchFamily="18" charset="0"/>
              </a:rPr>
              <a:t>the inventor is in possession of the invention at filing and the invention is fully described as to be reproducible by one skilled in the art.</a:t>
            </a:r>
          </a:p>
        </p:txBody>
      </p:sp>
      <p:pic>
        <p:nvPicPr>
          <p:cNvPr id="17" name="Picture 3">
            <a:extLst>
              <a:ext uri="{FF2B5EF4-FFF2-40B4-BE49-F238E27FC236}">
                <a16:creationId xmlns:a16="http://schemas.microsoft.com/office/drawing/2014/main" id="{5DF03F61-A014-40C7-AFF2-4A389FE38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442" y="976124"/>
            <a:ext cx="3455332" cy="500483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extLst>
              <a:ext uri="{FF2B5EF4-FFF2-40B4-BE49-F238E27FC236}">
                <a16:creationId xmlns:a16="http://schemas.microsoft.com/office/drawing/2014/main" id="{CB43ECDD-5CD9-44FD-B355-6B2E46EF4071}"/>
              </a:ext>
            </a:extLst>
          </p:cNvPr>
          <p:cNvPicPr>
            <a:picLocks noChangeAspect="1"/>
          </p:cNvPicPr>
          <p:nvPr/>
        </p:nvPicPr>
        <p:blipFill>
          <a:blip r:embed="rId4"/>
          <a:stretch>
            <a:fillRect/>
          </a:stretch>
        </p:blipFill>
        <p:spPr>
          <a:xfrm>
            <a:off x="292418" y="6002966"/>
            <a:ext cx="7124258" cy="857250"/>
          </a:xfrm>
          <a:prstGeom prst="rect">
            <a:avLst/>
          </a:prstGeom>
        </p:spPr>
      </p:pic>
      <p:pic>
        <p:nvPicPr>
          <p:cNvPr id="24" name="Picture 23">
            <a:extLst>
              <a:ext uri="{FF2B5EF4-FFF2-40B4-BE49-F238E27FC236}">
                <a16:creationId xmlns:a16="http://schemas.microsoft.com/office/drawing/2014/main" id="{A5D012F6-5563-40C5-909C-A9F9348B8A7E}"/>
              </a:ext>
            </a:extLst>
          </p:cNvPr>
          <p:cNvPicPr>
            <a:picLocks noChangeAspect="1"/>
          </p:cNvPicPr>
          <p:nvPr/>
        </p:nvPicPr>
        <p:blipFill>
          <a:blip r:embed="rId5"/>
          <a:stretch>
            <a:fillRect/>
          </a:stretch>
        </p:blipFill>
        <p:spPr>
          <a:xfrm>
            <a:off x="10419741" y="214120"/>
            <a:ext cx="1407238" cy="1245021"/>
          </a:xfrm>
          <a:prstGeom prst="rect">
            <a:avLst/>
          </a:prstGeom>
        </p:spPr>
      </p:pic>
      <p:grpSp>
        <p:nvGrpSpPr>
          <p:cNvPr id="25" name="Group 24">
            <a:extLst>
              <a:ext uri="{FF2B5EF4-FFF2-40B4-BE49-F238E27FC236}">
                <a16:creationId xmlns:a16="http://schemas.microsoft.com/office/drawing/2014/main" id="{5ACE83DB-E64A-4DDD-AFD6-47C06738B91C}"/>
              </a:ext>
            </a:extLst>
          </p:cNvPr>
          <p:cNvGrpSpPr/>
          <p:nvPr/>
        </p:nvGrpSpPr>
        <p:grpSpPr>
          <a:xfrm>
            <a:off x="10486806" y="521091"/>
            <a:ext cx="1249412" cy="624706"/>
            <a:chOff x="10441836" y="521091"/>
            <a:chExt cx="1249412" cy="624706"/>
          </a:xfrm>
        </p:grpSpPr>
        <p:sp>
          <p:nvSpPr>
            <p:cNvPr id="26" name="Rounded Rectangle 10">
              <a:extLst>
                <a:ext uri="{FF2B5EF4-FFF2-40B4-BE49-F238E27FC236}">
                  <a16:creationId xmlns:a16="http://schemas.microsoft.com/office/drawing/2014/main" id="{FD448B91-B88D-4EE6-9DEA-4797D45B73D8}"/>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ounded Rectangle 4">
              <a:extLst>
                <a:ext uri="{FF2B5EF4-FFF2-40B4-BE49-F238E27FC236}">
                  <a16:creationId xmlns:a16="http://schemas.microsoft.com/office/drawing/2014/main" id="{FC46F690-45CA-4C9B-BA78-4391AFEED29D}"/>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Tree>
    <p:extLst>
      <p:ext uri="{BB962C8B-B14F-4D97-AF65-F5344CB8AC3E}">
        <p14:creationId xmlns:p14="http://schemas.microsoft.com/office/powerpoint/2010/main" val="3921867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a:xfrm>
            <a:off x="402211" y="325995"/>
            <a:ext cx="8647196" cy="758824"/>
          </a:xfrm>
        </p:spPr>
        <p:txBody>
          <a:bodyPr>
            <a:noAutofit/>
          </a:bodyPr>
          <a:lstStyle/>
          <a:p>
            <a:r>
              <a:rPr lang="en-US" sz="3000" dirty="0">
                <a:cs typeface="Times New Roman" panose="02020603050405020304" pitchFamily="18" charset="0"/>
              </a:rPr>
              <a:t>102/103 - </a:t>
            </a:r>
            <a:r>
              <a:rPr lang="en-US" sz="3000" dirty="0"/>
              <a:t>Be Aware of Public Disclosures</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70907"/>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 name="Rectangle 6">
            <a:extLst>
              <a:ext uri="{FF2B5EF4-FFF2-40B4-BE49-F238E27FC236}">
                <a16:creationId xmlns:a16="http://schemas.microsoft.com/office/drawing/2014/main" id="{7C69FDFB-9576-4388-92E5-D84C4275FD5D}"/>
              </a:ext>
            </a:extLst>
          </p:cNvPr>
          <p:cNvSpPr/>
          <p:nvPr/>
        </p:nvSpPr>
        <p:spPr>
          <a:xfrm>
            <a:off x="402211" y="1810792"/>
            <a:ext cx="8466881" cy="3373359"/>
          </a:xfrm>
          <a:prstGeom prst="rect">
            <a:avLst/>
          </a:prstGeom>
        </p:spPr>
        <p:txBody>
          <a:bodyPr wrap="square">
            <a:spAutoFit/>
          </a:bodyPr>
          <a:lstStyle/>
          <a:p>
            <a:pPr marL="285750" indent="-285750">
              <a:lnSpc>
                <a:spcPct val="150000"/>
              </a:lnSpc>
              <a:buFont typeface="Wingdings" panose="05000000000000000000" pitchFamily="2" charset="2"/>
              <a:buChar char="q"/>
            </a:pPr>
            <a:r>
              <a:rPr lang="en-US" dirty="0">
                <a:solidFill>
                  <a:srgbClr val="005288"/>
                </a:solidFill>
                <a:cs typeface="Times New Roman" panose="02020603050405020304" pitchFamily="18" charset="0"/>
              </a:rPr>
              <a:t>Manuscripts, public presentations(internal or external), dissertations, posters in public places</a:t>
            </a:r>
          </a:p>
          <a:p>
            <a:pPr marL="285750" indent="-285750">
              <a:lnSpc>
                <a:spcPct val="150000"/>
              </a:lnSpc>
              <a:buFont typeface="Wingdings" panose="05000000000000000000" pitchFamily="2" charset="2"/>
              <a:buChar char="q"/>
            </a:pPr>
            <a:r>
              <a:rPr lang="en-US" dirty="0">
                <a:solidFill>
                  <a:srgbClr val="14726C"/>
                </a:solidFill>
                <a:cs typeface="Times New Roman" panose="02020603050405020304" pitchFamily="18" charset="0"/>
              </a:rPr>
              <a:t>Grant abstracts for awarded federal grants are public disclosures</a:t>
            </a:r>
          </a:p>
          <a:p>
            <a:pPr marL="285750" indent="-285750">
              <a:lnSpc>
                <a:spcPct val="150000"/>
              </a:lnSpc>
              <a:buFont typeface="Wingdings" panose="05000000000000000000" pitchFamily="2" charset="2"/>
              <a:buChar char="q"/>
            </a:pPr>
            <a:r>
              <a:rPr lang="en-US" dirty="0">
                <a:solidFill>
                  <a:srgbClr val="005288"/>
                </a:solidFill>
                <a:cs typeface="Times New Roman" panose="02020603050405020304" pitchFamily="18" charset="0"/>
              </a:rPr>
              <a:t>Otherwise available to the public</a:t>
            </a:r>
          </a:p>
          <a:p>
            <a:pPr marL="285750" indent="-285750">
              <a:lnSpc>
                <a:spcPct val="150000"/>
              </a:lnSpc>
              <a:buFont typeface="Wingdings" panose="05000000000000000000" pitchFamily="2" charset="2"/>
              <a:buChar char="q"/>
            </a:pPr>
            <a:r>
              <a:rPr lang="en-US" dirty="0">
                <a:solidFill>
                  <a:srgbClr val="14726C"/>
                </a:solidFill>
                <a:cs typeface="Times New Roman" panose="02020603050405020304" pitchFamily="18" charset="0"/>
              </a:rPr>
              <a:t>USA allows a 12 month grace period against disclosure of your own work, there is no such grace period for any other country</a:t>
            </a:r>
          </a:p>
          <a:p>
            <a:pPr marL="285750" indent="-285750">
              <a:lnSpc>
                <a:spcPct val="150000"/>
              </a:lnSpc>
              <a:buFont typeface="Wingdings" panose="05000000000000000000" pitchFamily="2" charset="2"/>
              <a:buChar char="q"/>
            </a:pPr>
            <a:r>
              <a:rPr lang="en-US" dirty="0">
                <a:solidFill>
                  <a:srgbClr val="005288"/>
                </a:solidFill>
                <a:cs typeface="Times New Roman" panose="02020603050405020304" pitchFamily="18" charset="0"/>
              </a:rPr>
              <a:t>FRD will work with you to ensure you can publicly disclosure without delay and proceed with commercial opportunities</a:t>
            </a:r>
          </a:p>
        </p:txBody>
      </p:sp>
      <p:pic>
        <p:nvPicPr>
          <p:cNvPr id="19" name="Picture 18">
            <a:extLst>
              <a:ext uri="{FF2B5EF4-FFF2-40B4-BE49-F238E27FC236}">
                <a16:creationId xmlns:a16="http://schemas.microsoft.com/office/drawing/2014/main" id="{9E476CC5-ACCF-4860-BD95-498F671B91F3}"/>
              </a:ext>
            </a:extLst>
          </p:cNvPr>
          <p:cNvPicPr>
            <a:picLocks noChangeAspect="1"/>
          </p:cNvPicPr>
          <p:nvPr/>
        </p:nvPicPr>
        <p:blipFill>
          <a:blip r:embed="rId3"/>
          <a:stretch>
            <a:fillRect/>
          </a:stretch>
        </p:blipFill>
        <p:spPr>
          <a:xfrm>
            <a:off x="292418" y="6017956"/>
            <a:ext cx="7124258" cy="85725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29D9AD9-EDB2-48D7-BDB9-40BA1AC5101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97058" y="2253139"/>
            <a:ext cx="3192731" cy="2660609"/>
          </a:xfrm>
          <a:prstGeom prst="rect">
            <a:avLst/>
          </a:prstGeom>
        </p:spPr>
      </p:pic>
      <p:sp>
        <p:nvSpPr>
          <p:cNvPr id="8" name="Rectangle 7">
            <a:extLst>
              <a:ext uri="{FF2B5EF4-FFF2-40B4-BE49-F238E27FC236}">
                <a16:creationId xmlns:a16="http://schemas.microsoft.com/office/drawing/2014/main" id="{E151271E-E8C8-4290-B394-1155EB30B5DF}"/>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3" name="Picture 12">
            <a:extLst>
              <a:ext uri="{FF2B5EF4-FFF2-40B4-BE49-F238E27FC236}">
                <a16:creationId xmlns:a16="http://schemas.microsoft.com/office/drawing/2014/main" id="{2ACB7A45-7B16-4431-887F-C7D4E96A25B9}"/>
              </a:ext>
            </a:extLst>
          </p:cNvPr>
          <p:cNvPicPr>
            <a:picLocks noChangeAspect="1"/>
          </p:cNvPicPr>
          <p:nvPr/>
        </p:nvPicPr>
        <p:blipFill>
          <a:blip r:embed="rId3"/>
          <a:stretch>
            <a:fillRect/>
          </a:stretch>
        </p:blipFill>
        <p:spPr>
          <a:xfrm>
            <a:off x="292418" y="6002966"/>
            <a:ext cx="7124258" cy="857250"/>
          </a:xfrm>
          <a:prstGeom prst="rect">
            <a:avLst/>
          </a:prstGeom>
        </p:spPr>
      </p:pic>
      <p:pic>
        <p:nvPicPr>
          <p:cNvPr id="18" name="Picture 17">
            <a:extLst>
              <a:ext uri="{FF2B5EF4-FFF2-40B4-BE49-F238E27FC236}">
                <a16:creationId xmlns:a16="http://schemas.microsoft.com/office/drawing/2014/main" id="{F1E5360C-8728-4FD2-9AFF-10108262EAC8}"/>
              </a:ext>
            </a:extLst>
          </p:cNvPr>
          <p:cNvPicPr>
            <a:picLocks noChangeAspect="1"/>
          </p:cNvPicPr>
          <p:nvPr/>
        </p:nvPicPr>
        <p:blipFill>
          <a:blip r:embed="rId6"/>
          <a:stretch>
            <a:fillRect/>
          </a:stretch>
        </p:blipFill>
        <p:spPr>
          <a:xfrm>
            <a:off x="10419741" y="214120"/>
            <a:ext cx="1407238" cy="1245021"/>
          </a:xfrm>
          <a:prstGeom prst="rect">
            <a:avLst/>
          </a:prstGeom>
        </p:spPr>
      </p:pic>
      <p:grpSp>
        <p:nvGrpSpPr>
          <p:cNvPr id="20" name="Group 19">
            <a:extLst>
              <a:ext uri="{FF2B5EF4-FFF2-40B4-BE49-F238E27FC236}">
                <a16:creationId xmlns:a16="http://schemas.microsoft.com/office/drawing/2014/main" id="{719CDC98-19C8-4B98-A38D-89249357361B}"/>
              </a:ext>
            </a:extLst>
          </p:cNvPr>
          <p:cNvGrpSpPr/>
          <p:nvPr/>
        </p:nvGrpSpPr>
        <p:grpSpPr>
          <a:xfrm>
            <a:off x="10486806" y="521091"/>
            <a:ext cx="1249412" cy="624706"/>
            <a:chOff x="10441836" y="521091"/>
            <a:chExt cx="1249412" cy="624706"/>
          </a:xfrm>
        </p:grpSpPr>
        <p:sp>
          <p:nvSpPr>
            <p:cNvPr id="21" name="Rounded Rectangle 10">
              <a:extLst>
                <a:ext uri="{FF2B5EF4-FFF2-40B4-BE49-F238E27FC236}">
                  <a16:creationId xmlns:a16="http://schemas.microsoft.com/office/drawing/2014/main" id="{70D31424-14BF-467C-833B-624D024117CA}"/>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id="{746BC512-CB1E-4B02-BB0A-9C4B4BE0A837}"/>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Tree>
    <p:extLst>
      <p:ext uri="{BB962C8B-B14F-4D97-AF65-F5344CB8AC3E}">
        <p14:creationId xmlns:p14="http://schemas.microsoft.com/office/powerpoint/2010/main" val="783587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4786-06CA-42F2-922C-FB3EF1B52AA6}"/>
              </a:ext>
            </a:extLst>
          </p:cNvPr>
          <p:cNvSpPr>
            <a:spLocks noGrp="1"/>
          </p:cNvSpPr>
          <p:nvPr>
            <p:ph type="title"/>
          </p:nvPr>
        </p:nvSpPr>
        <p:spPr/>
        <p:txBody>
          <a:bodyPr/>
          <a:lstStyle/>
          <a:p>
            <a:r>
              <a:rPr lang="en-US" dirty="0">
                <a:solidFill>
                  <a:srgbClr val="005288"/>
                </a:solidFill>
              </a:rPr>
              <a:t>Examples of Patentable Subject Matter</a:t>
            </a:r>
          </a:p>
        </p:txBody>
      </p:sp>
      <p:sp>
        <p:nvSpPr>
          <p:cNvPr id="3" name="Content Placeholder 2"/>
          <p:cNvSpPr>
            <a:spLocks noGrp="1"/>
          </p:cNvSpPr>
          <p:nvPr>
            <p:ph idx="4294967295"/>
          </p:nvPr>
        </p:nvSpPr>
        <p:spPr>
          <a:xfrm>
            <a:off x="1314372" y="2558581"/>
            <a:ext cx="4931530" cy="4495800"/>
          </a:xfrm>
        </p:spPr>
        <p:txBody>
          <a:bodyPr/>
          <a:lstStyle/>
          <a:p>
            <a:pPr marL="342900" indent="-342900"/>
            <a:r>
              <a:rPr lang="en-US" sz="2400" dirty="0">
                <a:solidFill>
                  <a:srgbClr val="005288"/>
                </a:solidFill>
              </a:rPr>
              <a:t>Chemical composition</a:t>
            </a:r>
          </a:p>
          <a:p>
            <a:pPr marL="342900" indent="-342900"/>
            <a:r>
              <a:rPr lang="en-US" sz="2400" dirty="0">
                <a:solidFill>
                  <a:srgbClr val="005288"/>
                </a:solidFill>
              </a:rPr>
              <a:t>Non-naturally DNA, RNA, peptide molecule</a:t>
            </a:r>
          </a:p>
          <a:p>
            <a:pPr marL="342900" indent="-342900"/>
            <a:r>
              <a:rPr lang="en-US" sz="2400" dirty="0">
                <a:solidFill>
                  <a:srgbClr val="005288"/>
                </a:solidFill>
              </a:rPr>
              <a:t>Method of treating a disease/disorder</a:t>
            </a:r>
          </a:p>
          <a:p>
            <a:pPr marL="342900" indent="-342900"/>
            <a:r>
              <a:rPr lang="en-US" sz="2400" dirty="0">
                <a:solidFill>
                  <a:srgbClr val="005288"/>
                </a:solidFill>
              </a:rPr>
              <a:t>Drug delivery composition</a:t>
            </a:r>
          </a:p>
          <a:p>
            <a:pPr marL="342900" indent="-342900"/>
            <a:r>
              <a:rPr lang="en-US" sz="2400" dirty="0">
                <a:solidFill>
                  <a:srgbClr val="005288"/>
                </a:solidFill>
              </a:rPr>
              <a:t>Medical device for diagnosing or treating a disease/disorder</a:t>
            </a:r>
          </a:p>
          <a:p>
            <a:endParaRPr lang="en-US" dirty="0"/>
          </a:p>
        </p:txBody>
      </p:sp>
      <p:pic>
        <p:nvPicPr>
          <p:cNvPr id="4" name="Picture 3"/>
          <p:cNvPicPr>
            <a:picLocks noChangeAspect="1"/>
          </p:cNvPicPr>
          <p:nvPr/>
        </p:nvPicPr>
        <p:blipFill>
          <a:blip r:embed="rId3"/>
          <a:stretch>
            <a:fillRect/>
          </a:stretch>
        </p:blipFill>
        <p:spPr>
          <a:xfrm>
            <a:off x="6865888" y="3348688"/>
            <a:ext cx="4495800" cy="1495202"/>
          </a:xfrm>
          <a:prstGeom prst="rect">
            <a:avLst/>
          </a:prstGeom>
        </p:spPr>
      </p:pic>
      <p:sp>
        <p:nvSpPr>
          <p:cNvPr id="8" name="TextBox 7">
            <a:extLst>
              <a:ext uri="{FF2B5EF4-FFF2-40B4-BE49-F238E27FC236}">
                <a16:creationId xmlns:a16="http://schemas.microsoft.com/office/drawing/2014/main" id="{A2513F87-A08F-4A7C-AFFA-9BDE7CD4CDE4}"/>
              </a:ext>
            </a:extLst>
          </p:cNvPr>
          <p:cNvSpPr txBox="1"/>
          <p:nvPr/>
        </p:nvSpPr>
        <p:spPr>
          <a:xfrm>
            <a:off x="899703" y="1646481"/>
            <a:ext cx="6044315" cy="892552"/>
          </a:xfrm>
          <a:prstGeom prst="rect">
            <a:avLst/>
          </a:prstGeom>
          <a:noFill/>
        </p:spPr>
        <p:txBody>
          <a:bodyPr wrap="square" rtlCol="0">
            <a:spAutoFit/>
          </a:bodyPr>
          <a:lstStyle/>
          <a:p>
            <a:r>
              <a:rPr lang="en-US" sz="2600" b="1" dirty="0" err="1">
                <a:solidFill>
                  <a:srgbClr val="005288"/>
                </a:solidFill>
              </a:rPr>
              <a:t>Diamond_v._Chakrabarty</a:t>
            </a:r>
            <a:r>
              <a:rPr lang="en-US" sz="2600" b="1" dirty="0">
                <a:solidFill>
                  <a:srgbClr val="005288"/>
                </a:solidFill>
              </a:rPr>
              <a:t>: "include anything under the sun that is made by man“  </a:t>
            </a:r>
          </a:p>
        </p:txBody>
      </p:sp>
      <p:sp>
        <p:nvSpPr>
          <p:cNvPr id="13" name="Rectangle 12">
            <a:extLst>
              <a:ext uri="{FF2B5EF4-FFF2-40B4-BE49-F238E27FC236}">
                <a16:creationId xmlns:a16="http://schemas.microsoft.com/office/drawing/2014/main" id="{5B5ACFFE-D121-4FBB-B619-95CF97D306B6}"/>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8" name="Picture 17">
            <a:extLst>
              <a:ext uri="{FF2B5EF4-FFF2-40B4-BE49-F238E27FC236}">
                <a16:creationId xmlns:a16="http://schemas.microsoft.com/office/drawing/2014/main" id="{36624589-CEF0-472C-BAE7-42DC6A09CE58}"/>
              </a:ext>
            </a:extLst>
          </p:cNvPr>
          <p:cNvPicPr>
            <a:picLocks noChangeAspect="1"/>
          </p:cNvPicPr>
          <p:nvPr/>
        </p:nvPicPr>
        <p:blipFill>
          <a:blip r:embed="rId4"/>
          <a:stretch>
            <a:fillRect/>
          </a:stretch>
        </p:blipFill>
        <p:spPr>
          <a:xfrm>
            <a:off x="292418" y="6002966"/>
            <a:ext cx="7124258" cy="857250"/>
          </a:xfrm>
          <a:prstGeom prst="rect">
            <a:avLst/>
          </a:prstGeom>
        </p:spPr>
      </p:pic>
      <p:pic>
        <p:nvPicPr>
          <p:cNvPr id="22" name="Picture 21">
            <a:extLst>
              <a:ext uri="{FF2B5EF4-FFF2-40B4-BE49-F238E27FC236}">
                <a16:creationId xmlns:a16="http://schemas.microsoft.com/office/drawing/2014/main" id="{D04C644E-36AF-490C-85D3-20DCCF6012A3}"/>
              </a:ext>
            </a:extLst>
          </p:cNvPr>
          <p:cNvPicPr>
            <a:picLocks noChangeAspect="1"/>
          </p:cNvPicPr>
          <p:nvPr/>
        </p:nvPicPr>
        <p:blipFill>
          <a:blip r:embed="rId5"/>
          <a:stretch>
            <a:fillRect/>
          </a:stretch>
        </p:blipFill>
        <p:spPr>
          <a:xfrm>
            <a:off x="10419741" y="214120"/>
            <a:ext cx="1407238" cy="1245021"/>
          </a:xfrm>
          <a:prstGeom prst="rect">
            <a:avLst/>
          </a:prstGeom>
        </p:spPr>
      </p:pic>
      <p:grpSp>
        <p:nvGrpSpPr>
          <p:cNvPr id="23" name="Group 22">
            <a:extLst>
              <a:ext uri="{FF2B5EF4-FFF2-40B4-BE49-F238E27FC236}">
                <a16:creationId xmlns:a16="http://schemas.microsoft.com/office/drawing/2014/main" id="{4B639ADA-00E0-4F5E-9652-A4F4555BC8C2}"/>
              </a:ext>
            </a:extLst>
          </p:cNvPr>
          <p:cNvGrpSpPr/>
          <p:nvPr/>
        </p:nvGrpSpPr>
        <p:grpSpPr>
          <a:xfrm>
            <a:off x="10486806" y="521091"/>
            <a:ext cx="1249412" cy="624706"/>
            <a:chOff x="10441836" y="521091"/>
            <a:chExt cx="1249412" cy="624706"/>
          </a:xfrm>
        </p:grpSpPr>
        <p:sp>
          <p:nvSpPr>
            <p:cNvPr id="24" name="Rounded Rectangle 10">
              <a:extLst>
                <a:ext uri="{FF2B5EF4-FFF2-40B4-BE49-F238E27FC236}">
                  <a16:creationId xmlns:a16="http://schemas.microsoft.com/office/drawing/2014/main" id="{CE96D3FD-4AEB-4FC9-ABE0-BFA9A111240A}"/>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01DB4EB8-CB33-4B75-AC00-E59A2740CBA8}"/>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Tree>
    <p:extLst>
      <p:ext uri="{BB962C8B-B14F-4D97-AF65-F5344CB8AC3E}">
        <p14:creationId xmlns:p14="http://schemas.microsoft.com/office/powerpoint/2010/main" val="296482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MUSC limiting public entry, screening visitors | WCBD News 2">
            <a:extLst>
              <a:ext uri="{FF2B5EF4-FFF2-40B4-BE49-F238E27FC236}">
                <a16:creationId xmlns:a16="http://schemas.microsoft.com/office/drawing/2014/main" id="{9CE90DDE-992A-4B32-8055-CA3B391F44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9236" y="2610699"/>
            <a:ext cx="1957455" cy="14154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p:txBody>
          <a:bodyPr>
            <a:normAutofit/>
          </a:bodyPr>
          <a:lstStyle/>
          <a:p>
            <a:r>
              <a:rPr lang="en-US" sz="3000" dirty="0">
                <a:solidFill>
                  <a:srgbClr val="005288"/>
                </a:solidFill>
              </a:rPr>
              <a:t>My own path to Technology Transfer</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grpSp>
        <p:nvGrpSpPr>
          <p:cNvPr id="6" name="Group 5">
            <a:extLst>
              <a:ext uri="{FF2B5EF4-FFF2-40B4-BE49-F238E27FC236}">
                <a16:creationId xmlns:a16="http://schemas.microsoft.com/office/drawing/2014/main" id="{3822DAB9-1E3B-4BC4-97F3-54C914A2DDAC}"/>
              </a:ext>
            </a:extLst>
          </p:cNvPr>
          <p:cNvGrpSpPr/>
          <p:nvPr/>
        </p:nvGrpSpPr>
        <p:grpSpPr>
          <a:xfrm>
            <a:off x="2928439" y="2127812"/>
            <a:ext cx="1438555" cy="1845542"/>
            <a:chOff x="3175181" y="2109420"/>
            <a:chExt cx="1438555" cy="1845542"/>
          </a:xfrm>
        </p:grpSpPr>
        <p:pic>
          <p:nvPicPr>
            <p:cNvPr id="10" name="Picture 2" descr="Texas Longhorns - Wikipedia">
              <a:extLst>
                <a:ext uri="{FF2B5EF4-FFF2-40B4-BE49-F238E27FC236}">
                  <a16:creationId xmlns:a16="http://schemas.microsoft.com/office/drawing/2014/main" id="{A8E64381-BCB1-42B9-8B74-1ECE9E071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181" y="2109420"/>
              <a:ext cx="1386173" cy="7040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42C1203-765E-453B-9CB8-F3941C67A33A}"/>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3175181" y="2830250"/>
              <a:ext cx="1438555" cy="1124712"/>
            </a:xfrm>
            <a:prstGeom prst="rect">
              <a:avLst/>
            </a:prstGeom>
          </p:spPr>
        </p:pic>
      </p:grpSp>
      <p:pic>
        <p:nvPicPr>
          <p:cNvPr id="14" name="Picture 8" descr="Oklahoma State University Center for Health Sciences - Wikipedia">
            <a:extLst>
              <a:ext uri="{FF2B5EF4-FFF2-40B4-BE49-F238E27FC236}">
                <a16:creationId xmlns:a16="http://schemas.microsoft.com/office/drawing/2014/main" id="{DFE8A144-E070-40F5-8F4D-7A18D1095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0985" y="2891706"/>
            <a:ext cx="1435608" cy="931344"/>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Right 19">
            <a:extLst>
              <a:ext uri="{FF2B5EF4-FFF2-40B4-BE49-F238E27FC236}">
                <a16:creationId xmlns:a16="http://schemas.microsoft.com/office/drawing/2014/main" id="{EE8273A8-AEF4-4446-9CD0-7303F1691131}"/>
              </a:ext>
            </a:extLst>
          </p:cNvPr>
          <p:cNvSpPr/>
          <p:nvPr/>
        </p:nvSpPr>
        <p:spPr>
          <a:xfrm>
            <a:off x="2052413" y="3196600"/>
            <a:ext cx="784669" cy="415636"/>
          </a:xfrm>
          <a:prstGeom prst="rightArrow">
            <a:avLst/>
          </a:prstGeom>
          <a:solidFill>
            <a:srgbClr val="005288"/>
          </a:soli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AAF27B0-36DD-4BC1-B4CE-FE6B91070793}"/>
              </a:ext>
            </a:extLst>
          </p:cNvPr>
          <p:cNvPicPr>
            <a:picLocks noChangeAspect="1"/>
          </p:cNvPicPr>
          <p:nvPr/>
        </p:nvPicPr>
        <p:blipFill>
          <a:blip r:embed="rId7"/>
          <a:stretch>
            <a:fillRect/>
          </a:stretch>
        </p:blipFill>
        <p:spPr>
          <a:xfrm>
            <a:off x="292418" y="6017956"/>
            <a:ext cx="7124258" cy="857250"/>
          </a:xfrm>
          <a:prstGeom prst="rect">
            <a:avLst/>
          </a:prstGeom>
        </p:spPr>
      </p:pic>
      <p:grpSp>
        <p:nvGrpSpPr>
          <p:cNvPr id="42" name="Group 41">
            <a:extLst>
              <a:ext uri="{FF2B5EF4-FFF2-40B4-BE49-F238E27FC236}">
                <a16:creationId xmlns:a16="http://schemas.microsoft.com/office/drawing/2014/main" id="{37A90E01-A8B8-494D-8F49-1EF41F06C5E6}"/>
              </a:ext>
            </a:extLst>
          </p:cNvPr>
          <p:cNvGrpSpPr/>
          <p:nvPr/>
        </p:nvGrpSpPr>
        <p:grpSpPr>
          <a:xfrm>
            <a:off x="458406" y="2145780"/>
            <a:ext cx="1461946" cy="1827574"/>
            <a:chOff x="1460163" y="1432140"/>
            <a:chExt cx="1461946" cy="1827574"/>
          </a:xfrm>
          <a:effectLst/>
        </p:grpSpPr>
        <p:pic>
          <p:nvPicPr>
            <p:cNvPr id="43" name="Picture 2" descr="The Patch-Clamp Technique | Learn &amp; Share | Leica Microsystems">
              <a:extLst>
                <a:ext uri="{FF2B5EF4-FFF2-40B4-BE49-F238E27FC236}">
                  <a16:creationId xmlns:a16="http://schemas.microsoft.com/office/drawing/2014/main" id="{FF90EAC6-12F4-4303-B966-F6B9DAC06F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60163" y="2137858"/>
              <a:ext cx="1461946" cy="1121856"/>
            </a:xfrm>
            <a:prstGeom prst="rect">
              <a:avLst/>
            </a:prstGeom>
            <a:ln>
              <a:noFill/>
            </a:ln>
          </p:spPr>
          <p:style>
            <a:lnRef idx="2">
              <a:schemeClr val="dk1"/>
            </a:lnRef>
            <a:fillRef idx="1">
              <a:schemeClr val="lt1"/>
            </a:fillRef>
            <a:effectRef idx="0">
              <a:schemeClr val="dk1"/>
            </a:effectRef>
            <a:fontRef idx="minor">
              <a:schemeClr val="dk1"/>
            </a:fontRef>
          </p:style>
        </p:pic>
        <p:pic>
          <p:nvPicPr>
            <p:cNvPr id="44" name="Picture 4" descr="UW-Milwaukee Panthers snap 22-game losing streak, win vs. Badgers ...">
              <a:extLst>
                <a:ext uri="{FF2B5EF4-FFF2-40B4-BE49-F238E27FC236}">
                  <a16:creationId xmlns:a16="http://schemas.microsoft.com/office/drawing/2014/main" id="{D651463A-DF8C-4A0B-A58C-4A4F6B2B4D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3608" y="1432140"/>
              <a:ext cx="1438501" cy="703625"/>
            </a:xfrm>
            <a:prstGeom prst="rect">
              <a:avLst/>
            </a:prstGeom>
            <a:ln>
              <a:noFill/>
            </a:ln>
          </p:spPr>
          <p:style>
            <a:lnRef idx="2">
              <a:schemeClr val="dk1"/>
            </a:lnRef>
            <a:fillRef idx="1">
              <a:schemeClr val="lt1"/>
            </a:fillRef>
            <a:effectRef idx="0">
              <a:schemeClr val="dk1"/>
            </a:effectRef>
            <a:fontRef idx="minor">
              <a:schemeClr val="dk1"/>
            </a:fontRef>
          </p:style>
        </p:pic>
      </p:grpSp>
      <p:sp>
        <p:nvSpPr>
          <p:cNvPr id="45" name="Arrow: Right 44">
            <a:extLst>
              <a:ext uri="{FF2B5EF4-FFF2-40B4-BE49-F238E27FC236}">
                <a16:creationId xmlns:a16="http://schemas.microsoft.com/office/drawing/2014/main" id="{1B274066-AC32-4973-AB87-CDA093C47092}"/>
              </a:ext>
            </a:extLst>
          </p:cNvPr>
          <p:cNvSpPr/>
          <p:nvPr/>
        </p:nvSpPr>
        <p:spPr>
          <a:xfrm>
            <a:off x="4535175" y="3196600"/>
            <a:ext cx="784669" cy="415636"/>
          </a:xfrm>
          <a:prstGeom prst="rightArrow">
            <a:avLst/>
          </a:prstGeom>
          <a:solidFill>
            <a:srgbClr val="005288"/>
          </a:soli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5B63AE3-B2B8-4ED2-AADD-1D0B851BB370}"/>
              </a:ext>
            </a:extLst>
          </p:cNvPr>
          <p:cNvGrpSpPr/>
          <p:nvPr/>
        </p:nvGrpSpPr>
        <p:grpSpPr>
          <a:xfrm>
            <a:off x="5381355" y="2142014"/>
            <a:ext cx="1438555" cy="1831340"/>
            <a:chOff x="5700668" y="1830540"/>
            <a:chExt cx="1438555" cy="1831340"/>
          </a:xfrm>
        </p:grpSpPr>
        <p:pic>
          <p:nvPicPr>
            <p:cNvPr id="23" name="Picture 4" descr="Technology Transfer - The Indian Perspective! | BananaIP Counsels">
              <a:extLst>
                <a:ext uri="{FF2B5EF4-FFF2-40B4-BE49-F238E27FC236}">
                  <a16:creationId xmlns:a16="http://schemas.microsoft.com/office/drawing/2014/main" id="{702C9C80-BA40-46E4-8914-0550F0BA19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0668" y="2537169"/>
              <a:ext cx="1438555" cy="112471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exas Longhorns - Wikipedia">
              <a:extLst>
                <a:ext uri="{FF2B5EF4-FFF2-40B4-BE49-F238E27FC236}">
                  <a16:creationId xmlns:a16="http://schemas.microsoft.com/office/drawing/2014/main" id="{6D8EF71F-BFE2-4A9E-939F-674E5D9C1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858" y="1830540"/>
              <a:ext cx="1386173" cy="704088"/>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Arrow: Right 46">
            <a:extLst>
              <a:ext uri="{FF2B5EF4-FFF2-40B4-BE49-F238E27FC236}">
                <a16:creationId xmlns:a16="http://schemas.microsoft.com/office/drawing/2014/main" id="{434F5F9F-9924-454A-AA30-AFE8CD96EE42}"/>
              </a:ext>
            </a:extLst>
          </p:cNvPr>
          <p:cNvSpPr/>
          <p:nvPr/>
        </p:nvSpPr>
        <p:spPr>
          <a:xfrm>
            <a:off x="6915162" y="3196600"/>
            <a:ext cx="784669" cy="415636"/>
          </a:xfrm>
          <a:prstGeom prst="rightArrow">
            <a:avLst/>
          </a:prstGeom>
          <a:solidFill>
            <a:srgbClr val="005288"/>
          </a:soli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2739A83A-B4A7-4BF8-B605-5905D5ECB3C3}"/>
              </a:ext>
            </a:extLst>
          </p:cNvPr>
          <p:cNvSpPr/>
          <p:nvPr/>
        </p:nvSpPr>
        <p:spPr>
          <a:xfrm>
            <a:off x="9267478" y="3196600"/>
            <a:ext cx="784669" cy="415636"/>
          </a:xfrm>
          <a:prstGeom prst="rightArrow">
            <a:avLst/>
          </a:prstGeom>
          <a:solidFill>
            <a:srgbClr val="005288"/>
          </a:solidFill>
          <a:ln>
            <a:noFill/>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026269"/>
      </p:ext>
    </p:extLst>
  </p:cSld>
  <p:clrMapOvr>
    <a:masterClrMapping/>
  </p:clrMapOvr>
  <mc:AlternateContent xmlns:mc="http://schemas.openxmlformats.org/markup-compatibility/2006" xmlns:p14="http://schemas.microsoft.com/office/powerpoint/2010/main">
    <mc:Choice Requires="p14">
      <p:transition spd="slow" p14:dur="2000" advTm="186352"/>
    </mc:Choice>
    <mc:Fallback xmlns="">
      <p:transition spd="slow" advTm="18635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4786-06CA-42F2-922C-FB3EF1B52AA6}"/>
              </a:ext>
            </a:extLst>
          </p:cNvPr>
          <p:cNvSpPr>
            <a:spLocks noGrp="1"/>
          </p:cNvSpPr>
          <p:nvPr>
            <p:ph type="title"/>
          </p:nvPr>
        </p:nvSpPr>
        <p:spPr/>
        <p:txBody>
          <a:bodyPr>
            <a:normAutofit fontScale="90000"/>
          </a:bodyPr>
          <a:lstStyle/>
          <a:p>
            <a:r>
              <a:rPr lang="en-US" dirty="0">
                <a:solidFill>
                  <a:srgbClr val="005288"/>
                </a:solidFill>
              </a:rPr>
              <a:t>Examples of Therapeutic/Medical Device </a:t>
            </a:r>
            <a:br>
              <a:rPr lang="en-US" dirty="0">
                <a:solidFill>
                  <a:srgbClr val="005288"/>
                </a:solidFill>
              </a:rPr>
            </a:br>
            <a:r>
              <a:rPr lang="en-US" dirty="0">
                <a:solidFill>
                  <a:srgbClr val="005288"/>
                </a:solidFill>
              </a:rPr>
              <a:t>US Patent Claims</a:t>
            </a:r>
          </a:p>
        </p:txBody>
      </p:sp>
      <p:sp>
        <p:nvSpPr>
          <p:cNvPr id="3" name="Content Placeholder 2"/>
          <p:cNvSpPr>
            <a:spLocks noGrp="1"/>
          </p:cNvSpPr>
          <p:nvPr>
            <p:ph idx="4294967295"/>
          </p:nvPr>
        </p:nvSpPr>
        <p:spPr>
          <a:xfrm>
            <a:off x="1551855" y="2906983"/>
            <a:ext cx="4145316" cy="2654365"/>
          </a:xfrm>
        </p:spPr>
        <p:txBody>
          <a:bodyPr>
            <a:normAutofit lnSpcReduction="10000"/>
          </a:bodyPr>
          <a:lstStyle/>
          <a:p>
            <a:pPr marL="342900" indent="-342900"/>
            <a:r>
              <a:rPr lang="en-US" sz="2400" dirty="0">
                <a:solidFill>
                  <a:srgbClr val="005288"/>
                </a:solidFill>
              </a:rPr>
              <a:t>Drug composition</a:t>
            </a:r>
          </a:p>
          <a:p>
            <a:pPr marL="342900" indent="-342900"/>
            <a:r>
              <a:rPr lang="en-US" sz="2400" dirty="0">
                <a:solidFill>
                  <a:srgbClr val="005288"/>
                </a:solidFill>
              </a:rPr>
              <a:t>Formula</a:t>
            </a:r>
          </a:p>
          <a:p>
            <a:pPr marL="342900" indent="-342900"/>
            <a:r>
              <a:rPr lang="en-US" sz="2400" dirty="0">
                <a:solidFill>
                  <a:srgbClr val="005288"/>
                </a:solidFill>
              </a:rPr>
              <a:t>Method of manufacture</a:t>
            </a:r>
          </a:p>
          <a:p>
            <a:pPr marL="342900" indent="-342900"/>
            <a:r>
              <a:rPr lang="en-US" sz="2400" dirty="0">
                <a:solidFill>
                  <a:srgbClr val="005288"/>
                </a:solidFill>
              </a:rPr>
              <a:t>Method of treatment</a:t>
            </a:r>
          </a:p>
          <a:p>
            <a:pPr marL="342900" indent="-342900"/>
            <a:r>
              <a:rPr lang="en-US" sz="2400" dirty="0">
                <a:solidFill>
                  <a:srgbClr val="005288"/>
                </a:solidFill>
              </a:rPr>
              <a:t>Combination therapies</a:t>
            </a:r>
          </a:p>
          <a:p>
            <a:pPr marL="342900" indent="-342900"/>
            <a:r>
              <a:rPr lang="en-US" sz="2400" dirty="0">
                <a:solidFill>
                  <a:srgbClr val="005288"/>
                </a:solidFill>
              </a:rPr>
              <a:t>Process </a:t>
            </a:r>
          </a:p>
          <a:p>
            <a:endParaRPr lang="en-US" dirty="0"/>
          </a:p>
        </p:txBody>
      </p:sp>
      <p:sp>
        <p:nvSpPr>
          <p:cNvPr id="13" name="Rectangle 12">
            <a:extLst>
              <a:ext uri="{FF2B5EF4-FFF2-40B4-BE49-F238E27FC236}">
                <a16:creationId xmlns:a16="http://schemas.microsoft.com/office/drawing/2014/main" id="{5B5ACFFE-D121-4FBB-B619-95CF97D306B6}"/>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8" name="Picture 17">
            <a:extLst>
              <a:ext uri="{FF2B5EF4-FFF2-40B4-BE49-F238E27FC236}">
                <a16:creationId xmlns:a16="http://schemas.microsoft.com/office/drawing/2014/main" id="{36624589-CEF0-472C-BAE7-42DC6A09CE58}"/>
              </a:ext>
            </a:extLst>
          </p:cNvPr>
          <p:cNvPicPr>
            <a:picLocks noChangeAspect="1"/>
          </p:cNvPicPr>
          <p:nvPr/>
        </p:nvPicPr>
        <p:blipFill>
          <a:blip r:embed="rId3"/>
          <a:stretch>
            <a:fillRect/>
          </a:stretch>
        </p:blipFill>
        <p:spPr>
          <a:xfrm>
            <a:off x="292418" y="6002966"/>
            <a:ext cx="7124258" cy="857250"/>
          </a:xfrm>
          <a:prstGeom prst="rect">
            <a:avLst/>
          </a:prstGeom>
        </p:spPr>
      </p:pic>
      <p:pic>
        <p:nvPicPr>
          <p:cNvPr id="22" name="Picture 21">
            <a:extLst>
              <a:ext uri="{FF2B5EF4-FFF2-40B4-BE49-F238E27FC236}">
                <a16:creationId xmlns:a16="http://schemas.microsoft.com/office/drawing/2014/main" id="{D04C644E-36AF-490C-85D3-20DCCF6012A3}"/>
              </a:ext>
            </a:extLst>
          </p:cNvPr>
          <p:cNvPicPr>
            <a:picLocks noChangeAspect="1"/>
          </p:cNvPicPr>
          <p:nvPr/>
        </p:nvPicPr>
        <p:blipFill>
          <a:blip r:embed="rId4"/>
          <a:stretch>
            <a:fillRect/>
          </a:stretch>
        </p:blipFill>
        <p:spPr>
          <a:xfrm>
            <a:off x="10419741" y="214120"/>
            <a:ext cx="1407238" cy="1245021"/>
          </a:xfrm>
          <a:prstGeom prst="rect">
            <a:avLst/>
          </a:prstGeom>
        </p:spPr>
      </p:pic>
      <p:grpSp>
        <p:nvGrpSpPr>
          <p:cNvPr id="23" name="Group 22">
            <a:extLst>
              <a:ext uri="{FF2B5EF4-FFF2-40B4-BE49-F238E27FC236}">
                <a16:creationId xmlns:a16="http://schemas.microsoft.com/office/drawing/2014/main" id="{4B639ADA-00E0-4F5E-9652-A4F4555BC8C2}"/>
              </a:ext>
            </a:extLst>
          </p:cNvPr>
          <p:cNvGrpSpPr/>
          <p:nvPr/>
        </p:nvGrpSpPr>
        <p:grpSpPr>
          <a:xfrm>
            <a:off x="10486806" y="521091"/>
            <a:ext cx="1249412" cy="624706"/>
            <a:chOff x="10441836" y="521091"/>
            <a:chExt cx="1249412" cy="624706"/>
          </a:xfrm>
        </p:grpSpPr>
        <p:sp>
          <p:nvSpPr>
            <p:cNvPr id="24" name="Rounded Rectangle 10">
              <a:extLst>
                <a:ext uri="{FF2B5EF4-FFF2-40B4-BE49-F238E27FC236}">
                  <a16:creationId xmlns:a16="http://schemas.microsoft.com/office/drawing/2014/main" id="{CE96D3FD-4AEB-4FC9-ABE0-BFA9A111240A}"/>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01DB4EB8-CB33-4B75-AC00-E59A2740CBA8}"/>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pic>
        <p:nvPicPr>
          <p:cNvPr id="3074" name="Picture 2" descr="Online Pharmacy Capsule to Expand Prescription Delivery Beyond NYC ...">
            <a:extLst>
              <a:ext uri="{FF2B5EF4-FFF2-40B4-BE49-F238E27FC236}">
                <a16:creationId xmlns:a16="http://schemas.microsoft.com/office/drawing/2014/main" id="{36FEFCB4-8E3C-44C5-9B3F-15CA16CF1E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2998" y="1244025"/>
            <a:ext cx="3202734" cy="16629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dical Device Cybersecurity Act Draws Industry Support">
            <a:extLst>
              <a:ext uri="{FF2B5EF4-FFF2-40B4-BE49-F238E27FC236}">
                <a16:creationId xmlns:a16="http://schemas.microsoft.com/office/drawing/2014/main" id="{1A2BA39B-BEED-481B-92DB-1C375F1233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801" y="1165702"/>
            <a:ext cx="3239085" cy="1691809"/>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6CA3E740-3CE9-4B52-B380-F03E64022198}"/>
              </a:ext>
            </a:extLst>
          </p:cNvPr>
          <p:cNvSpPr txBox="1">
            <a:spLocks/>
          </p:cNvSpPr>
          <p:nvPr/>
        </p:nvSpPr>
        <p:spPr>
          <a:xfrm>
            <a:off x="6296644" y="2923365"/>
            <a:ext cx="4145316" cy="26543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dirty="0">
                <a:solidFill>
                  <a:srgbClr val="005288"/>
                </a:solidFill>
              </a:rPr>
              <a:t>Device</a:t>
            </a:r>
          </a:p>
          <a:p>
            <a:pPr marL="342900" indent="-342900"/>
            <a:r>
              <a:rPr lang="en-US" sz="2400" dirty="0">
                <a:solidFill>
                  <a:srgbClr val="005288"/>
                </a:solidFill>
              </a:rPr>
              <a:t>Material used</a:t>
            </a:r>
          </a:p>
          <a:p>
            <a:pPr marL="342900" indent="-342900"/>
            <a:r>
              <a:rPr lang="en-US" sz="2400" dirty="0">
                <a:solidFill>
                  <a:srgbClr val="005288"/>
                </a:solidFill>
              </a:rPr>
              <a:t>Medical device system</a:t>
            </a:r>
          </a:p>
          <a:p>
            <a:pPr marL="342900" indent="-342900"/>
            <a:r>
              <a:rPr lang="en-US" sz="2400" dirty="0">
                <a:solidFill>
                  <a:srgbClr val="005288"/>
                </a:solidFill>
              </a:rPr>
              <a:t>Method of using the device</a:t>
            </a:r>
          </a:p>
          <a:p>
            <a:endParaRPr lang="en-US" dirty="0"/>
          </a:p>
        </p:txBody>
      </p:sp>
    </p:spTree>
    <p:extLst>
      <p:ext uri="{BB962C8B-B14F-4D97-AF65-F5344CB8AC3E}">
        <p14:creationId xmlns:p14="http://schemas.microsoft.com/office/powerpoint/2010/main" val="6503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3CB872B-1322-4C40-BEF9-5AFB57FE25D2}"/>
              </a:ext>
            </a:extLst>
          </p:cNvPr>
          <p:cNvSpPr>
            <a:spLocks noGrp="1"/>
          </p:cNvSpPr>
          <p:nvPr>
            <p:ph type="title"/>
          </p:nvPr>
        </p:nvSpPr>
        <p:spPr/>
        <p:txBody>
          <a:bodyPr/>
          <a:lstStyle/>
          <a:p>
            <a:r>
              <a:rPr lang="en-US" dirty="0"/>
              <a:t>Blink </a:t>
            </a:r>
            <a:r>
              <a:rPr lang="en-US" dirty="0" err="1"/>
              <a:t>Reflexometer</a:t>
            </a:r>
            <a:r>
              <a:rPr lang="en-US" dirty="0"/>
              <a:t> </a:t>
            </a:r>
          </a:p>
        </p:txBody>
      </p:sp>
      <p:sp>
        <p:nvSpPr>
          <p:cNvPr id="10" name="Content Placeholder 9">
            <a:extLst>
              <a:ext uri="{FF2B5EF4-FFF2-40B4-BE49-F238E27FC236}">
                <a16:creationId xmlns:a16="http://schemas.microsoft.com/office/drawing/2014/main" id="{C45CA893-6193-47A4-BE9B-CA4B747D0EDA}"/>
              </a:ext>
            </a:extLst>
          </p:cNvPr>
          <p:cNvSpPr>
            <a:spLocks noGrp="1"/>
          </p:cNvSpPr>
          <p:nvPr>
            <p:ph idx="1"/>
          </p:nvPr>
        </p:nvSpPr>
        <p:spPr>
          <a:xfrm>
            <a:off x="1981200" y="4714043"/>
            <a:ext cx="8229600" cy="1403294"/>
          </a:xfrm>
        </p:spPr>
        <p:txBody>
          <a:bodyPr>
            <a:normAutofit lnSpcReduction="10000"/>
          </a:bodyPr>
          <a:lstStyle/>
          <a:p>
            <a:pPr marL="285750" indent="-285750"/>
            <a:r>
              <a:rPr lang="en-US" sz="1800" dirty="0"/>
              <a:t>Delivers eye puffs and uses high-speed videography to record blink reflex</a:t>
            </a:r>
          </a:p>
          <a:p>
            <a:pPr marL="285750" indent="-285750"/>
            <a:r>
              <a:rPr lang="en-US" sz="1800" dirty="0"/>
              <a:t>Objective data to detect concussions</a:t>
            </a:r>
          </a:p>
          <a:p>
            <a:pPr marL="285750" indent="-285750"/>
            <a:r>
              <a:rPr lang="en-US" sz="1800" dirty="0"/>
              <a:t>MUSC PI lead Dr. Nancey Tsai, and a ZIAN project </a:t>
            </a:r>
          </a:p>
          <a:p>
            <a:pPr marL="285750" indent="-285750"/>
            <a:r>
              <a:rPr lang="en-US" sz="1800" dirty="0"/>
              <a:t>Licensed to </a:t>
            </a:r>
            <a:r>
              <a:rPr lang="en-US" sz="1800" dirty="0" err="1"/>
              <a:t>BlinkTBI</a:t>
            </a:r>
            <a:r>
              <a:rPr lang="en-US" sz="1800" dirty="0"/>
              <a:t>, initially partnered with the Citadel</a:t>
            </a:r>
          </a:p>
          <a:p>
            <a:endParaRPr lang="en-US" sz="1800" dirty="0">
              <a:solidFill>
                <a:schemeClr val="tx1"/>
              </a:solidFill>
            </a:endParaRPr>
          </a:p>
        </p:txBody>
      </p:sp>
      <p:pic>
        <p:nvPicPr>
          <p:cNvPr id="4" name="Picture 3">
            <a:extLst>
              <a:ext uri="{FF2B5EF4-FFF2-40B4-BE49-F238E27FC236}">
                <a16:creationId xmlns:a16="http://schemas.microsoft.com/office/drawing/2014/main" id="{4627FDB2-2744-4F5B-B109-934E68F7C9D4}"/>
              </a:ext>
            </a:extLst>
          </p:cNvPr>
          <p:cNvPicPr>
            <a:picLocks noChangeAspect="1"/>
          </p:cNvPicPr>
          <p:nvPr/>
        </p:nvPicPr>
        <p:blipFill>
          <a:blip r:embed="rId2"/>
          <a:stretch>
            <a:fillRect/>
          </a:stretch>
        </p:blipFill>
        <p:spPr>
          <a:xfrm>
            <a:off x="1981200" y="1417638"/>
            <a:ext cx="5385066" cy="3046244"/>
          </a:xfrm>
          <a:prstGeom prst="rect">
            <a:avLst/>
          </a:prstGeom>
        </p:spPr>
      </p:pic>
      <p:pic>
        <p:nvPicPr>
          <p:cNvPr id="5" name="Picture 4">
            <a:extLst>
              <a:ext uri="{FF2B5EF4-FFF2-40B4-BE49-F238E27FC236}">
                <a16:creationId xmlns:a16="http://schemas.microsoft.com/office/drawing/2014/main" id="{21C88011-CEB4-4B62-B150-3AC996502F3A}"/>
              </a:ext>
            </a:extLst>
          </p:cNvPr>
          <p:cNvPicPr>
            <a:picLocks noChangeAspect="1"/>
          </p:cNvPicPr>
          <p:nvPr/>
        </p:nvPicPr>
        <p:blipFill>
          <a:blip r:embed="rId3"/>
          <a:stretch>
            <a:fillRect/>
          </a:stretch>
        </p:blipFill>
        <p:spPr>
          <a:xfrm>
            <a:off x="10419741" y="214120"/>
            <a:ext cx="1407238" cy="1245021"/>
          </a:xfrm>
          <a:prstGeom prst="rect">
            <a:avLst/>
          </a:prstGeom>
        </p:spPr>
      </p:pic>
      <p:grpSp>
        <p:nvGrpSpPr>
          <p:cNvPr id="6" name="Group 5">
            <a:extLst>
              <a:ext uri="{FF2B5EF4-FFF2-40B4-BE49-F238E27FC236}">
                <a16:creationId xmlns:a16="http://schemas.microsoft.com/office/drawing/2014/main" id="{2C20C914-FF64-4500-9F42-89F81D6EA51C}"/>
              </a:ext>
            </a:extLst>
          </p:cNvPr>
          <p:cNvGrpSpPr/>
          <p:nvPr/>
        </p:nvGrpSpPr>
        <p:grpSpPr>
          <a:xfrm>
            <a:off x="10486806" y="521091"/>
            <a:ext cx="1249412" cy="624706"/>
            <a:chOff x="10441836" y="521091"/>
            <a:chExt cx="1249412" cy="624706"/>
          </a:xfrm>
        </p:grpSpPr>
        <p:sp>
          <p:nvSpPr>
            <p:cNvPr id="7" name="Rounded Rectangle 10">
              <a:extLst>
                <a:ext uri="{FF2B5EF4-FFF2-40B4-BE49-F238E27FC236}">
                  <a16:creationId xmlns:a16="http://schemas.microsoft.com/office/drawing/2014/main" id="{F1B0A24E-4B68-45E5-9EA4-308DDECAED0C}"/>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8543F335-6A0E-406E-A01B-B7C3BD89EEDE}"/>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Tree>
    <p:extLst>
      <p:ext uri="{BB962C8B-B14F-4D97-AF65-F5344CB8AC3E}">
        <p14:creationId xmlns:p14="http://schemas.microsoft.com/office/powerpoint/2010/main" val="1383171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C776F-CF61-43D0-A930-CA7DDFFA95B3}"/>
              </a:ext>
            </a:extLst>
          </p:cNvPr>
          <p:cNvSpPr>
            <a:spLocks noGrp="1"/>
          </p:cNvSpPr>
          <p:nvPr>
            <p:ph type="title"/>
          </p:nvPr>
        </p:nvSpPr>
        <p:spPr/>
        <p:txBody>
          <a:bodyPr/>
          <a:lstStyle/>
          <a:p>
            <a:r>
              <a:rPr lang="en-US" dirty="0"/>
              <a:t>Patents</a:t>
            </a:r>
          </a:p>
        </p:txBody>
      </p:sp>
      <p:sp>
        <p:nvSpPr>
          <p:cNvPr id="3" name="Slide Number Placeholder 2">
            <a:extLst>
              <a:ext uri="{FF2B5EF4-FFF2-40B4-BE49-F238E27FC236}">
                <a16:creationId xmlns:a16="http://schemas.microsoft.com/office/drawing/2014/main" id="{0CFB6C0D-3CCC-4E46-85AD-0831CA413E1C}"/>
              </a:ext>
            </a:extLst>
          </p:cNvPr>
          <p:cNvSpPr>
            <a:spLocks noGrp="1"/>
          </p:cNvSpPr>
          <p:nvPr>
            <p:ph type="sldNum" sz="quarter" idx="12"/>
          </p:nvPr>
        </p:nvSpPr>
        <p:spPr>
          <a:xfrm>
            <a:off x="12748080" y="6581978"/>
            <a:ext cx="373062" cy="206104"/>
          </a:xfrm>
        </p:spPr>
        <p:txBody>
          <a:bodyPr/>
          <a:lstStyle/>
          <a:p>
            <a:fld id="{03DC2DEF-D2FE-4B45-ABA4-9F153FD1C98A}" type="slidenum">
              <a:rPr lang="en-US" smtClean="0"/>
              <a:t>22</a:t>
            </a:fld>
            <a:endParaRPr lang="en-US" dirty="0"/>
          </a:p>
        </p:txBody>
      </p:sp>
      <p:sp>
        <p:nvSpPr>
          <p:cNvPr id="42" name="Rectangle 41">
            <a:extLst>
              <a:ext uri="{FF2B5EF4-FFF2-40B4-BE49-F238E27FC236}">
                <a16:creationId xmlns:a16="http://schemas.microsoft.com/office/drawing/2014/main" id="{179A3AC2-C155-42DD-87FE-224621BB8502}"/>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3" name="Picture 42">
            <a:extLst>
              <a:ext uri="{FF2B5EF4-FFF2-40B4-BE49-F238E27FC236}">
                <a16:creationId xmlns:a16="http://schemas.microsoft.com/office/drawing/2014/main" id="{14E457AE-E072-4855-8392-8A526EDFF7B5}"/>
              </a:ext>
            </a:extLst>
          </p:cNvPr>
          <p:cNvPicPr>
            <a:picLocks noChangeAspect="1"/>
          </p:cNvPicPr>
          <p:nvPr/>
        </p:nvPicPr>
        <p:blipFill>
          <a:blip r:embed="rId3"/>
          <a:stretch>
            <a:fillRect/>
          </a:stretch>
        </p:blipFill>
        <p:spPr>
          <a:xfrm>
            <a:off x="307408" y="6002966"/>
            <a:ext cx="7124258" cy="857250"/>
          </a:xfrm>
          <a:prstGeom prst="rect">
            <a:avLst/>
          </a:prstGeom>
        </p:spPr>
      </p:pic>
      <p:pic>
        <p:nvPicPr>
          <p:cNvPr id="44" name="Picture 43">
            <a:extLst>
              <a:ext uri="{FF2B5EF4-FFF2-40B4-BE49-F238E27FC236}">
                <a16:creationId xmlns:a16="http://schemas.microsoft.com/office/drawing/2014/main" id="{ED2CFF05-0748-42AA-8BFC-FC17239EFD1A}"/>
              </a:ext>
            </a:extLst>
          </p:cNvPr>
          <p:cNvPicPr>
            <a:picLocks noChangeAspect="1"/>
          </p:cNvPicPr>
          <p:nvPr/>
        </p:nvPicPr>
        <p:blipFill>
          <a:blip r:embed="rId4"/>
          <a:stretch>
            <a:fillRect/>
          </a:stretch>
        </p:blipFill>
        <p:spPr>
          <a:xfrm>
            <a:off x="10419741" y="214120"/>
            <a:ext cx="1407238" cy="1245021"/>
          </a:xfrm>
          <a:prstGeom prst="rect">
            <a:avLst/>
          </a:prstGeom>
        </p:spPr>
      </p:pic>
      <p:grpSp>
        <p:nvGrpSpPr>
          <p:cNvPr id="45" name="Group 44">
            <a:extLst>
              <a:ext uri="{FF2B5EF4-FFF2-40B4-BE49-F238E27FC236}">
                <a16:creationId xmlns:a16="http://schemas.microsoft.com/office/drawing/2014/main" id="{8D6ECBF3-9B14-4885-A10A-FD0CF4447D67}"/>
              </a:ext>
            </a:extLst>
          </p:cNvPr>
          <p:cNvGrpSpPr/>
          <p:nvPr/>
        </p:nvGrpSpPr>
        <p:grpSpPr>
          <a:xfrm>
            <a:off x="10486806" y="521091"/>
            <a:ext cx="1249412" cy="624706"/>
            <a:chOff x="10441836" y="521091"/>
            <a:chExt cx="1249412" cy="624706"/>
          </a:xfrm>
        </p:grpSpPr>
        <p:sp>
          <p:nvSpPr>
            <p:cNvPr id="46" name="Rounded Rectangle 10">
              <a:extLst>
                <a:ext uri="{FF2B5EF4-FFF2-40B4-BE49-F238E27FC236}">
                  <a16:creationId xmlns:a16="http://schemas.microsoft.com/office/drawing/2014/main" id="{75C8CB12-F846-4A2F-BF94-52EEA28655BF}"/>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7" name="Rounded Rectangle 4">
              <a:extLst>
                <a:ext uri="{FF2B5EF4-FFF2-40B4-BE49-F238E27FC236}">
                  <a16:creationId xmlns:a16="http://schemas.microsoft.com/office/drawing/2014/main" id="{60F0E32B-659A-4BCC-86B0-2901672BBFF8}"/>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
        <p:nvSpPr>
          <p:cNvPr id="173" name="TextBox 172">
            <a:extLst>
              <a:ext uri="{FF2B5EF4-FFF2-40B4-BE49-F238E27FC236}">
                <a16:creationId xmlns:a16="http://schemas.microsoft.com/office/drawing/2014/main" id="{C9E0F835-A3FC-4C14-A8C9-C6AADA062E02}"/>
              </a:ext>
            </a:extLst>
          </p:cNvPr>
          <p:cNvSpPr txBox="1"/>
          <p:nvPr/>
        </p:nvSpPr>
        <p:spPr>
          <a:xfrm>
            <a:off x="1696821" y="3664841"/>
            <a:ext cx="941410" cy="830997"/>
          </a:xfrm>
          <a:prstGeom prst="rect">
            <a:avLst/>
          </a:prstGeom>
          <a:noFill/>
        </p:spPr>
        <p:txBody>
          <a:bodyPr wrap="square" rtlCol="0">
            <a:spAutoFit/>
          </a:bodyPr>
          <a:lstStyle/>
          <a:p>
            <a:pPr algn="ctr"/>
            <a:r>
              <a:rPr lang="en-US" sz="1200" dirty="0"/>
              <a:t>Provisional Patent Application Filed</a:t>
            </a:r>
          </a:p>
        </p:txBody>
      </p:sp>
      <p:sp>
        <p:nvSpPr>
          <p:cNvPr id="174" name="TextBox 173">
            <a:extLst>
              <a:ext uri="{FF2B5EF4-FFF2-40B4-BE49-F238E27FC236}">
                <a16:creationId xmlns:a16="http://schemas.microsoft.com/office/drawing/2014/main" id="{95FFE092-C888-4263-9DA5-FEA21F08F473}"/>
              </a:ext>
            </a:extLst>
          </p:cNvPr>
          <p:cNvSpPr txBox="1"/>
          <p:nvPr/>
        </p:nvSpPr>
        <p:spPr>
          <a:xfrm>
            <a:off x="4043311" y="2923047"/>
            <a:ext cx="1196257" cy="646331"/>
          </a:xfrm>
          <a:prstGeom prst="rect">
            <a:avLst/>
          </a:prstGeom>
          <a:solidFill>
            <a:schemeClr val="bg1"/>
          </a:solidFill>
        </p:spPr>
        <p:txBody>
          <a:bodyPr wrap="square" rtlCol="0">
            <a:spAutoFit/>
          </a:bodyPr>
          <a:lstStyle/>
          <a:p>
            <a:pPr algn="ctr"/>
            <a:r>
              <a:rPr lang="en-US" sz="1200" dirty="0">
                <a:solidFill>
                  <a:srgbClr val="77933C"/>
                </a:solidFill>
              </a:rPr>
              <a:t>6-18 mo. </a:t>
            </a:r>
          </a:p>
          <a:p>
            <a:pPr algn="ctr"/>
            <a:r>
              <a:rPr lang="en-US" sz="1200" dirty="0">
                <a:solidFill>
                  <a:srgbClr val="77933C"/>
                </a:solidFill>
              </a:rPr>
              <a:t>Office Action Received</a:t>
            </a:r>
          </a:p>
        </p:txBody>
      </p:sp>
      <p:sp>
        <p:nvSpPr>
          <p:cNvPr id="175" name="TextBox 174">
            <a:extLst>
              <a:ext uri="{FF2B5EF4-FFF2-40B4-BE49-F238E27FC236}">
                <a16:creationId xmlns:a16="http://schemas.microsoft.com/office/drawing/2014/main" id="{8EA3452D-3712-4D82-B465-D15E8CB97193}"/>
              </a:ext>
            </a:extLst>
          </p:cNvPr>
          <p:cNvSpPr txBox="1"/>
          <p:nvPr/>
        </p:nvSpPr>
        <p:spPr>
          <a:xfrm>
            <a:off x="5212175" y="2934898"/>
            <a:ext cx="1196257" cy="830997"/>
          </a:xfrm>
          <a:prstGeom prst="rect">
            <a:avLst/>
          </a:prstGeom>
          <a:noFill/>
        </p:spPr>
        <p:txBody>
          <a:bodyPr wrap="square" rtlCol="0">
            <a:spAutoFit/>
          </a:bodyPr>
          <a:lstStyle/>
          <a:p>
            <a:pPr algn="ctr"/>
            <a:r>
              <a:rPr lang="en-US" sz="1200" dirty="0">
                <a:solidFill>
                  <a:srgbClr val="77933C"/>
                </a:solidFill>
              </a:rPr>
              <a:t>3 mo.   Response to Office Action Due</a:t>
            </a:r>
          </a:p>
        </p:txBody>
      </p:sp>
      <p:sp>
        <p:nvSpPr>
          <p:cNvPr id="176" name="TextBox 175">
            <a:extLst>
              <a:ext uri="{FF2B5EF4-FFF2-40B4-BE49-F238E27FC236}">
                <a16:creationId xmlns:a16="http://schemas.microsoft.com/office/drawing/2014/main" id="{005BBBB8-BF77-4CC1-B92D-E469FEFF96D9}"/>
              </a:ext>
            </a:extLst>
          </p:cNvPr>
          <p:cNvSpPr txBox="1"/>
          <p:nvPr/>
        </p:nvSpPr>
        <p:spPr>
          <a:xfrm>
            <a:off x="6992072" y="2882449"/>
            <a:ext cx="1196257" cy="461665"/>
          </a:xfrm>
          <a:prstGeom prst="rect">
            <a:avLst/>
          </a:prstGeom>
          <a:noFill/>
        </p:spPr>
        <p:txBody>
          <a:bodyPr wrap="square" rtlCol="0">
            <a:spAutoFit/>
          </a:bodyPr>
          <a:lstStyle/>
          <a:p>
            <a:pPr algn="ctr"/>
            <a:r>
              <a:rPr lang="en-US" sz="1200" dirty="0">
                <a:solidFill>
                  <a:srgbClr val="77933C"/>
                </a:solidFill>
              </a:rPr>
              <a:t>Patent</a:t>
            </a:r>
          </a:p>
          <a:p>
            <a:pPr algn="ctr"/>
            <a:r>
              <a:rPr lang="en-US" sz="1200" dirty="0">
                <a:solidFill>
                  <a:srgbClr val="77933C"/>
                </a:solidFill>
              </a:rPr>
              <a:t> Granted</a:t>
            </a:r>
          </a:p>
        </p:txBody>
      </p:sp>
      <p:cxnSp>
        <p:nvCxnSpPr>
          <p:cNvPr id="177" name="Straight Connector 176">
            <a:extLst>
              <a:ext uri="{FF2B5EF4-FFF2-40B4-BE49-F238E27FC236}">
                <a16:creationId xmlns:a16="http://schemas.microsoft.com/office/drawing/2014/main" id="{79F4B86D-F5A4-4F5A-9324-2434B342299A}"/>
              </a:ext>
            </a:extLst>
          </p:cNvPr>
          <p:cNvCxnSpPr/>
          <p:nvPr/>
        </p:nvCxnSpPr>
        <p:spPr>
          <a:xfrm flipV="1">
            <a:off x="2042136" y="3548942"/>
            <a:ext cx="840025" cy="4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5BE7C2C8-0CDD-4926-A01C-231B42DF41F2}"/>
              </a:ext>
            </a:extLst>
          </p:cNvPr>
          <p:cNvCxnSpPr/>
          <p:nvPr/>
        </p:nvCxnSpPr>
        <p:spPr>
          <a:xfrm flipV="1">
            <a:off x="4570320" y="2787532"/>
            <a:ext cx="0" cy="210107"/>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a:extLst>
              <a:ext uri="{FF2B5EF4-FFF2-40B4-BE49-F238E27FC236}">
                <a16:creationId xmlns:a16="http://schemas.microsoft.com/office/drawing/2014/main" id="{B3A34E5D-02F2-45BB-9A40-80B94ABC7283}"/>
              </a:ext>
            </a:extLst>
          </p:cNvPr>
          <p:cNvCxnSpPr/>
          <p:nvPr/>
        </p:nvCxnSpPr>
        <p:spPr>
          <a:xfrm flipV="1">
            <a:off x="2038371" y="3388005"/>
            <a:ext cx="0" cy="2906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60913D37-DE3A-490C-BAE8-204F151299EE}"/>
              </a:ext>
            </a:extLst>
          </p:cNvPr>
          <p:cNvCxnSpPr>
            <a:endCxn id="193" idx="1"/>
          </p:cNvCxnSpPr>
          <p:nvPr/>
        </p:nvCxnSpPr>
        <p:spPr>
          <a:xfrm flipV="1">
            <a:off x="2863778" y="3310472"/>
            <a:ext cx="224055" cy="2309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899E0030-CA4A-445E-BFB9-676451F4A7CE}"/>
              </a:ext>
            </a:extLst>
          </p:cNvPr>
          <p:cNvCxnSpPr>
            <a:stCxn id="182" idx="1"/>
          </p:cNvCxnSpPr>
          <p:nvPr/>
        </p:nvCxnSpPr>
        <p:spPr>
          <a:xfrm>
            <a:off x="2829067" y="1515606"/>
            <a:ext cx="5401487" cy="29882"/>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2" name="TextBox 181">
            <a:extLst>
              <a:ext uri="{FF2B5EF4-FFF2-40B4-BE49-F238E27FC236}">
                <a16:creationId xmlns:a16="http://schemas.microsoft.com/office/drawing/2014/main" id="{B9F59F7D-B2DC-4A5F-BE30-7166430BB001}"/>
              </a:ext>
            </a:extLst>
          </p:cNvPr>
          <p:cNvSpPr txBox="1"/>
          <p:nvPr/>
        </p:nvSpPr>
        <p:spPr>
          <a:xfrm>
            <a:off x="2829067" y="1269384"/>
            <a:ext cx="5359261" cy="492443"/>
          </a:xfrm>
          <a:prstGeom prst="rect">
            <a:avLst/>
          </a:prstGeom>
          <a:noFill/>
        </p:spPr>
        <p:txBody>
          <a:bodyPr wrap="square" rtlCol="0">
            <a:spAutoFit/>
          </a:bodyPr>
          <a:lstStyle/>
          <a:p>
            <a:pPr algn="ctr"/>
            <a:r>
              <a:rPr lang="en-US" sz="1400" dirty="0"/>
              <a:t>Patent Prosecution</a:t>
            </a:r>
          </a:p>
          <a:p>
            <a:pPr algn="ctr"/>
            <a:r>
              <a:rPr lang="en-US" sz="1200" b="1" dirty="0"/>
              <a:t>2-6 years</a:t>
            </a:r>
          </a:p>
        </p:txBody>
      </p:sp>
      <p:sp>
        <p:nvSpPr>
          <p:cNvPr id="188" name="TextBox 187">
            <a:extLst>
              <a:ext uri="{FF2B5EF4-FFF2-40B4-BE49-F238E27FC236}">
                <a16:creationId xmlns:a16="http://schemas.microsoft.com/office/drawing/2014/main" id="{9AAC81EA-A8F6-4319-BED0-3522AA3BE3D3}"/>
              </a:ext>
            </a:extLst>
          </p:cNvPr>
          <p:cNvSpPr txBox="1"/>
          <p:nvPr/>
        </p:nvSpPr>
        <p:spPr>
          <a:xfrm>
            <a:off x="4372765" y="2115769"/>
            <a:ext cx="3857789" cy="492443"/>
          </a:xfrm>
          <a:prstGeom prst="rect">
            <a:avLst/>
          </a:prstGeom>
          <a:noFill/>
        </p:spPr>
        <p:txBody>
          <a:bodyPr wrap="square" rtlCol="0">
            <a:spAutoFit/>
          </a:bodyPr>
          <a:lstStyle/>
          <a:p>
            <a:pPr algn="ctr"/>
            <a:r>
              <a:rPr lang="en-US" sz="1400" dirty="0">
                <a:solidFill>
                  <a:schemeClr val="accent3">
                    <a:lumMod val="75000"/>
                  </a:schemeClr>
                </a:solidFill>
              </a:rPr>
              <a:t>Examination</a:t>
            </a:r>
          </a:p>
          <a:p>
            <a:pPr algn="ctr"/>
            <a:r>
              <a:rPr lang="en-US" sz="1200" dirty="0">
                <a:solidFill>
                  <a:schemeClr val="accent3">
                    <a:lumMod val="75000"/>
                  </a:schemeClr>
                </a:solidFill>
              </a:rPr>
              <a:t>12-48 months</a:t>
            </a:r>
          </a:p>
        </p:txBody>
      </p:sp>
      <p:sp>
        <p:nvSpPr>
          <p:cNvPr id="189" name="TextBox 188">
            <a:extLst>
              <a:ext uri="{FF2B5EF4-FFF2-40B4-BE49-F238E27FC236}">
                <a16:creationId xmlns:a16="http://schemas.microsoft.com/office/drawing/2014/main" id="{159AF8CA-5C33-4A73-AA81-D9F9A011491C}"/>
              </a:ext>
            </a:extLst>
          </p:cNvPr>
          <p:cNvSpPr txBox="1"/>
          <p:nvPr/>
        </p:nvSpPr>
        <p:spPr>
          <a:xfrm>
            <a:off x="6465875" y="3107775"/>
            <a:ext cx="825019" cy="461665"/>
          </a:xfrm>
          <a:prstGeom prst="rect">
            <a:avLst/>
          </a:prstGeom>
          <a:noFill/>
        </p:spPr>
        <p:txBody>
          <a:bodyPr wrap="square" rtlCol="0">
            <a:spAutoFit/>
          </a:bodyPr>
          <a:lstStyle/>
          <a:p>
            <a:pPr algn="ctr"/>
            <a:r>
              <a:rPr lang="en-US" sz="1200" dirty="0">
                <a:solidFill>
                  <a:srgbClr val="FF0000"/>
                </a:solidFill>
              </a:rPr>
              <a:t>Patent</a:t>
            </a:r>
          </a:p>
          <a:p>
            <a:pPr algn="ctr"/>
            <a:r>
              <a:rPr lang="en-US" sz="1200" dirty="0">
                <a:solidFill>
                  <a:srgbClr val="FF0000"/>
                </a:solidFill>
              </a:rPr>
              <a:t> rejected</a:t>
            </a:r>
          </a:p>
        </p:txBody>
      </p:sp>
      <p:cxnSp>
        <p:nvCxnSpPr>
          <p:cNvPr id="191" name="Straight Arrow Connector 190">
            <a:extLst>
              <a:ext uri="{FF2B5EF4-FFF2-40B4-BE49-F238E27FC236}">
                <a16:creationId xmlns:a16="http://schemas.microsoft.com/office/drawing/2014/main" id="{DB6D38A7-FF1D-4945-ABBB-91D1DDECA339}"/>
              </a:ext>
            </a:extLst>
          </p:cNvPr>
          <p:cNvCxnSpPr/>
          <p:nvPr/>
        </p:nvCxnSpPr>
        <p:spPr>
          <a:xfrm>
            <a:off x="2853389" y="2864957"/>
            <a:ext cx="5221" cy="6839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3" name="TextBox 192">
            <a:extLst>
              <a:ext uri="{FF2B5EF4-FFF2-40B4-BE49-F238E27FC236}">
                <a16:creationId xmlns:a16="http://schemas.microsoft.com/office/drawing/2014/main" id="{64307E89-BCC5-4D09-85F1-86C1BC6B7077}"/>
              </a:ext>
            </a:extLst>
          </p:cNvPr>
          <p:cNvSpPr txBox="1"/>
          <p:nvPr/>
        </p:nvSpPr>
        <p:spPr>
          <a:xfrm rot="19131276">
            <a:off x="3022316" y="2905083"/>
            <a:ext cx="530588" cy="461665"/>
          </a:xfrm>
          <a:prstGeom prst="rect">
            <a:avLst/>
          </a:prstGeom>
          <a:noFill/>
          <a:ln>
            <a:noFill/>
          </a:ln>
        </p:spPr>
        <p:txBody>
          <a:bodyPr wrap="square" rtlCol="0">
            <a:spAutoFit/>
          </a:bodyPr>
          <a:lstStyle/>
          <a:p>
            <a:pPr algn="ctr"/>
            <a:r>
              <a:rPr lang="en-US" sz="1200" dirty="0"/>
              <a:t>US</a:t>
            </a:r>
          </a:p>
          <a:p>
            <a:pPr algn="ctr"/>
            <a:r>
              <a:rPr lang="en-US" sz="1200" dirty="0"/>
              <a:t>route</a:t>
            </a:r>
          </a:p>
        </p:txBody>
      </p:sp>
      <p:cxnSp>
        <p:nvCxnSpPr>
          <p:cNvPr id="194" name="Straight Connector 193">
            <a:extLst>
              <a:ext uri="{FF2B5EF4-FFF2-40B4-BE49-F238E27FC236}">
                <a16:creationId xmlns:a16="http://schemas.microsoft.com/office/drawing/2014/main" id="{9A81F64A-E68C-469C-B013-4FED36BAEBED}"/>
              </a:ext>
            </a:extLst>
          </p:cNvPr>
          <p:cNvCxnSpPr>
            <a:stCxn id="193" idx="3"/>
          </p:cNvCxnSpPr>
          <p:nvPr/>
        </p:nvCxnSpPr>
        <p:spPr>
          <a:xfrm flipV="1">
            <a:off x="3487388" y="2787532"/>
            <a:ext cx="213837" cy="17382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ABB86302-6A93-44AD-A3DC-DB027375AE9E}"/>
              </a:ext>
            </a:extLst>
          </p:cNvPr>
          <p:cNvCxnSpPr/>
          <p:nvPr/>
        </p:nvCxnSpPr>
        <p:spPr>
          <a:xfrm>
            <a:off x="3696053" y="2790425"/>
            <a:ext cx="637224" cy="35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6" name="TextBox 195">
            <a:extLst>
              <a:ext uri="{FF2B5EF4-FFF2-40B4-BE49-F238E27FC236}">
                <a16:creationId xmlns:a16="http://schemas.microsoft.com/office/drawing/2014/main" id="{69AE50BC-74AE-4A3A-A834-E6999D53C447}"/>
              </a:ext>
            </a:extLst>
          </p:cNvPr>
          <p:cNvSpPr txBox="1"/>
          <p:nvPr/>
        </p:nvSpPr>
        <p:spPr>
          <a:xfrm rot="3097840">
            <a:off x="2909429" y="3695782"/>
            <a:ext cx="530588" cy="461665"/>
          </a:xfrm>
          <a:prstGeom prst="rect">
            <a:avLst/>
          </a:prstGeom>
          <a:noFill/>
          <a:ln>
            <a:noFill/>
          </a:ln>
        </p:spPr>
        <p:txBody>
          <a:bodyPr wrap="square" rtlCol="0">
            <a:spAutoFit/>
          </a:bodyPr>
          <a:lstStyle/>
          <a:p>
            <a:pPr algn="ctr"/>
            <a:r>
              <a:rPr lang="en-US" sz="1200" dirty="0"/>
              <a:t>PCT</a:t>
            </a:r>
          </a:p>
          <a:p>
            <a:pPr algn="ctr"/>
            <a:r>
              <a:rPr lang="en-US" sz="1200" dirty="0"/>
              <a:t>route</a:t>
            </a:r>
          </a:p>
        </p:txBody>
      </p:sp>
      <p:cxnSp>
        <p:nvCxnSpPr>
          <p:cNvPr id="197" name="Straight Connector 196">
            <a:extLst>
              <a:ext uri="{FF2B5EF4-FFF2-40B4-BE49-F238E27FC236}">
                <a16:creationId xmlns:a16="http://schemas.microsoft.com/office/drawing/2014/main" id="{30FAB3C5-A2ED-452B-85C6-05142A6B6C01}"/>
              </a:ext>
            </a:extLst>
          </p:cNvPr>
          <p:cNvCxnSpPr>
            <a:stCxn id="196" idx="1"/>
          </p:cNvCxnSpPr>
          <p:nvPr/>
        </p:nvCxnSpPr>
        <p:spPr>
          <a:xfrm flipH="1" flipV="1">
            <a:off x="2882161" y="3541447"/>
            <a:ext cx="127886" cy="177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D7ABB97C-6624-49C3-88EB-C3F02A682C6A}"/>
              </a:ext>
            </a:extLst>
          </p:cNvPr>
          <p:cNvCxnSpPr/>
          <p:nvPr/>
        </p:nvCxnSpPr>
        <p:spPr>
          <a:xfrm flipV="1">
            <a:off x="2025204" y="3546121"/>
            <a:ext cx="840025" cy="4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a:extLst>
              <a:ext uri="{FF2B5EF4-FFF2-40B4-BE49-F238E27FC236}">
                <a16:creationId xmlns:a16="http://schemas.microsoft.com/office/drawing/2014/main" id="{784B0C7C-3A5C-43FD-A216-DC430FE7B3E2}"/>
              </a:ext>
            </a:extLst>
          </p:cNvPr>
          <p:cNvCxnSpPr/>
          <p:nvPr/>
        </p:nvCxnSpPr>
        <p:spPr>
          <a:xfrm>
            <a:off x="4333277" y="2798230"/>
            <a:ext cx="3299150" cy="0"/>
          </a:xfrm>
          <a:prstGeom prst="straightConnector1">
            <a:avLst/>
          </a:prstGeom>
          <a:ln>
            <a:solidFill>
              <a:schemeClr val="accent3">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EB83C62E-C738-49BC-A67B-7D04A6BE5009}"/>
              </a:ext>
            </a:extLst>
          </p:cNvPr>
          <p:cNvCxnSpPr/>
          <p:nvPr/>
        </p:nvCxnSpPr>
        <p:spPr>
          <a:xfrm flipV="1">
            <a:off x="5824207" y="2798335"/>
            <a:ext cx="0" cy="210107"/>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57AAF704-D031-4A64-B2FD-BB53BDD16959}"/>
              </a:ext>
            </a:extLst>
          </p:cNvPr>
          <p:cNvCxnSpPr/>
          <p:nvPr/>
        </p:nvCxnSpPr>
        <p:spPr>
          <a:xfrm flipV="1">
            <a:off x="7625128" y="2780385"/>
            <a:ext cx="0" cy="210107"/>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2" name="Straight Arrow Connector 211">
            <a:extLst>
              <a:ext uri="{FF2B5EF4-FFF2-40B4-BE49-F238E27FC236}">
                <a16:creationId xmlns:a16="http://schemas.microsoft.com/office/drawing/2014/main" id="{24E4DE2F-D547-458C-82EA-012EE278C865}"/>
              </a:ext>
            </a:extLst>
          </p:cNvPr>
          <p:cNvCxnSpPr/>
          <p:nvPr/>
        </p:nvCxnSpPr>
        <p:spPr>
          <a:xfrm>
            <a:off x="7634735" y="2799053"/>
            <a:ext cx="2790485" cy="11573"/>
          </a:xfrm>
          <a:prstGeom prst="straightConnector1">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3" name="TextBox 212">
            <a:extLst>
              <a:ext uri="{FF2B5EF4-FFF2-40B4-BE49-F238E27FC236}">
                <a16:creationId xmlns:a16="http://schemas.microsoft.com/office/drawing/2014/main" id="{2ED41DC4-B97C-4AE1-ACE7-52C2BB255CFA}"/>
              </a:ext>
            </a:extLst>
          </p:cNvPr>
          <p:cNvSpPr txBox="1"/>
          <p:nvPr/>
        </p:nvSpPr>
        <p:spPr>
          <a:xfrm>
            <a:off x="7586805" y="2826423"/>
            <a:ext cx="1196257" cy="276999"/>
          </a:xfrm>
          <a:prstGeom prst="rect">
            <a:avLst/>
          </a:prstGeom>
          <a:noFill/>
        </p:spPr>
        <p:txBody>
          <a:bodyPr wrap="square" rtlCol="0">
            <a:spAutoFit/>
          </a:bodyPr>
          <a:lstStyle/>
          <a:p>
            <a:pPr algn="ctr"/>
            <a:r>
              <a:rPr lang="en-US" sz="1200" dirty="0">
                <a:solidFill>
                  <a:srgbClr val="FF6600"/>
                </a:solidFill>
              </a:rPr>
              <a:t>3.5 yrs. </a:t>
            </a:r>
          </a:p>
        </p:txBody>
      </p:sp>
      <p:cxnSp>
        <p:nvCxnSpPr>
          <p:cNvPr id="214" name="Straight Connector 213">
            <a:extLst>
              <a:ext uri="{FF2B5EF4-FFF2-40B4-BE49-F238E27FC236}">
                <a16:creationId xmlns:a16="http://schemas.microsoft.com/office/drawing/2014/main" id="{85FCD97F-FF38-45D7-B76D-4506A1308A16}"/>
              </a:ext>
            </a:extLst>
          </p:cNvPr>
          <p:cNvCxnSpPr/>
          <p:nvPr/>
        </p:nvCxnSpPr>
        <p:spPr>
          <a:xfrm flipV="1">
            <a:off x="8205413" y="2811181"/>
            <a:ext cx="0" cy="11186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15" name="TextBox 214">
            <a:extLst>
              <a:ext uri="{FF2B5EF4-FFF2-40B4-BE49-F238E27FC236}">
                <a16:creationId xmlns:a16="http://schemas.microsoft.com/office/drawing/2014/main" id="{8D1D6A02-33A6-4C6A-AD49-A961FC709C33}"/>
              </a:ext>
            </a:extLst>
          </p:cNvPr>
          <p:cNvSpPr txBox="1"/>
          <p:nvPr/>
        </p:nvSpPr>
        <p:spPr>
          <a:xfrm>
            <a:off x="8363271" y="2822804"/>
            <a:ext cx="1196257" cy="276999"/>
          </a:xfrm>
          <a:prstGeom prst="rect">
            <a:avLst/>
          </a:prstGeom>
          <a:noFill/>
        </p:spPr>
        <p:txBody>
          <a:bodyPr wrap="square" rtlCol="0">
            <a:spAutoFit/>
          </a:bodyPr>
          <a:lstStyle/>
          <a:p>
            <a:pPr algn="ctr"/>
            <a:r>
              <a:rPr lang="en-US" sz="1200" dirty="0">
                <a:solidFill>
                  <a:srgbClr val="FF6600"/>
                </a:solidFill>
              </a:rPr>
              <a:t>7.5 yrs. </a:t>
            </a:r>
          </a:p>
        </p:txBody>
      </p:sp>
      <p:cxnSp>
        <p:nvCxnSpPr>
          <p:cNvPr id="216" name="Straight Connector 215">
            <a:extLst>
              <a:ext uri="{FF2B5EF4-FFF2-40B4-BE49-F238E27FC236}">
                <a16:creationId xmlns:a16="http://schemas.microsoft.com/office/drawing/2014/main" id="{FAD4EF19-B472-4AEC-BD09-5F4237B56B85}"/>
              </a:ext>
            </a:extLst>
          </p:cNvPr>
          <p:cNvCxnSpPr/>
          <p:nvPr/>
        </p:nvCxnSpPr>
        <p:spPr>
          <a:xfrm flipV="1">
            <a:off x="8981879" y="2807562"/>
            <a:ext cx="0" cy="11186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17" name="TextBox 216">
            <a:extLst>
              <a:ext uri="{FF2B5EF4-FFF2-40B4-BE49-F238E27FC236}">
                <a16:creationId xmlns:a16="http://schemas.microsoft.com/office/drawing/2014/main" id="{20E25B60-EBFD-43D5-B896-84231F96BF31}"/>
              </a:ext>
            </a:extLst>
          </p:cNvPr>
          <p:cNvSpPr txBox="1"/>
          <p:nvPr/>
        </p:nvSpPr>
        <p:spPr>
          <a:xfrm>
            <a:off x="9134279" y="2804557"/>
            <a:ext cx="1196257" cy="276999"/>
          </a:xfrm>
          <a:prstGeom prst="rect">
            <a:avLst/>
          </a:prstGeom>
          <a:noFill/>
        </p:spPr>
        <p:txBody>
          <a:bodyPr wrap="square" rtlCol="0">
            <a:spAutoFit/>
          </a:bodyPr>
          <a:lstStyle/>
          <a:p>
            <a:pPr algn="ctr"/>
            <a:r>
              <a:rPr lang="en-US" sz="1200" dirty="0">
                <a:solidFill>
                  <a:srgbClr val="FF6600"/>
                </a:solidFill>
              </a:rPr>
              <a:t>11.5 yrs. </a:t>
            </a:r>
          </a:p>
        </p:txBody>
      </p:sp>
      <p:cxnSp>
        <p:nvCxnSpPr>
          <p:cNvPr id="218" name="Straight Connector 217">
            <a:extLst>
              <a:ext uri="{FF2B5EF4-FFF2-40B4-BE49-F238E27FC236}">
                <a16:creationId xmlns:a16="http://schemas.microsoft.com/office/drawing/2014/main" id="{09D7C59E-40B2-4935-A3F4-2AB02BE56B79}"/>
              </a:ext>
            </a:extLst>
          </p:cNvPr>
          <p:cNvCxnSpPr/>
          <p:nvPr/>
        </p:nvCxnSpPr>
        <p:spPr>
          <a:xfrm flipV="1">
            <a:off x="9752887" y="2789315"/>
            <a:ext cx="0" cy="11186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19" name="Left Bracket 218">
            <a:extLst>
              <a:ext uri="{FF2B5EF4-FFF2-40B4-BE49-F238E27FC236}">
                <a16:creationId xmlns:a16="http://schemas.microsoft.com/office/drawing/2014/main" id="{19295444-26C6-4AA0-A894-638771442873}"/>
              </a:ext>
            </a:extLst>
          </p:cNvPr>
          <p:cNvSpPr/>
          <p:nvPr/>
        </p:nvSpPr>
        <p:spPr>
          <a:xfrm rot="16200000">
            <a:off x="8893940" y="2208468"/>
            <a:ext cx="175879" cy="1926730"/>
          </a:xfrm>
          <a:prstGeom prst="leftBracket">
            <a:avLst/>
          </a:pr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0" name="TextBox 219">
            <a:extLst>
              <a:ext uri="{FF2B5EF4-FFF2-40B4-BE49-F238E27FC236}">
                <a16:creationId xmlns:a16="http://schemas.microsoft.com/office/drawing/2014/main" id="{A2BC087D-BF98-4959-A234-95C490183A1F}"/>
              </a:ext>
            </a:extLst>
          </p:cNvPr>
          <p:cNvSpPr txBox="1"/>
          <p:nvPr/>
        </p:nvSpPr>
        <p:spPr>
          <a:xfrm>
            <a:off x="8002130" y="3241738"/>
            <a:ext cx="1943116" cy="276999"/>
          </a:xfrm>
          <a:prstGeom prst="rect">
            <a:avLst/>
          </a:prstGeom>
          <a:noFill/>
        </p:spPr>
        <p:txBody>
          <a:bodyPr wrap="square" rtlCol="0">
            <a:spAutoFit/>
          </a:bodyPr>
          <a:lstStyle/>
          <a:p>
            <a:pPr algn="ctr"/>
            <a:r>
              <a:rPr lang="en-US" sz="1200" dirty="0">
                <a:solidFill>
                  <a:srgbClr val="FF6600"/>
                </a:solidFill>
              </a:rPr>
              <a:t>Maintenance Fees Due</a:t>
            </a:r>
          </a:p>
        </p:txBody>
      </p:sp>
      <p:cxnSp>
        <p:nvCxnSpPr>
          <p:cNvPr id="228" name="Elbow Connector 83">
            <a:extLst>
              <a:ext uri="{FF2B5EF4-FFF2-40B4-BE49-F238E27FC236}">
                <a16:creationId xmlns:a16="http://schemas.microsoft.com/office/drawing/2014/main" id="{83643F2C-6975-4A0A-AAAB-6E165C3BD08B}"/>
              </a:ext>
            </a:extLst>
          </p:cNvPr>
          <p:cNvCxnSpPr>
            <a:endCxn id="189" idx="0"/>
          </p:cNvCxnSpPr>
          <p:nvPr/>
        </p:nvCxnSpPr>
        <p:spPr>
          <a:xfrm>
            <a:off x="5187436" y="2738268"/>
            <a:ext cx="1690949" cy="369507"/>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2" name="TextBox 231">
            <a:extLst>
              <a:ext uri="{FF2B5EF4-FFF2-40B4-BE49-F238E27FC236}">
                <a16:creationId xmlns:a16="http://schemas.microsoft.com/office/drawing/2014/main" id="{3860D91A-C38D-4908-9F54-A2F3E9713B89}"/>
              </a:ext>
            </a:extLst>
          </p:cNvPr>
          <p:cNvSpPr txBox="1"/>
          <p:nvPr/>
        </p:nvSpPr>
        <p:spPr>
          <a:xfrm>
            <a:off x="2293652" y="1878984"/>
            <a:ext cx="1106579" cy="1015663"/>
          </a:xfrm>
          <a:prstGeom prst="rect">
            <a:avLst/>
          </a:prstGeom>
          <a:noFill/>
          <a:ln>
            <a:solidFill>
              <a:schemeClr val="tx1"/>
            </a:solidFill>
          </a:ln>
        </p:spPr>
        <p:txBody>
          <a:bodyPr wrap="square" rtlCol="0">
            <a:spAutoFit/>
          </a:bodyPr>
          <a:lstStyle/>
          <a:p>
            <a:pPr algn="ctr"/>
            <a:r>
              <a:rPr lang="en-US" sz="1200" dirty="0"/>
              <a:t>File US and/or PCT patent application 12 mo.</a:t>
            </a:r>
          </a:p>
        </p:txBody>
      </p:sp>
      <p:sp>
        <p:nvSpPr>
          <p:cNvPr id="233" name="TextBox 232">
            <a:extLst>
              <a:ext uri="{FF2B5EF4-FFF2-40B4-BE49-F238E27FC236}">
                <a16:creationId xmlns:a16="http://schemas.microsoft.com/office/drawing/2014/main" id="{ABD47FF9-D378-4020-A344-4CFB2BDDC38C}"/>
              </a:ext>
            </a:extLst>
          </p:cNvPr>
          <p:cNvSpPr txBox="1"/>
          <p:nvPr/>
        </p:nvSpPr>
        <p:spPr>
          <a:xfrm>
            <a:off x="3520378" y="1497984"/>
            <a:ext cx="1302712" cy="1169551"/>
          </a:xfrm>
          <a:prstGeom prst="rect">
            <a:avLst/>
          </a:prstGeom>
          <a:noFill/>
          <a:ln>
            <a:solidFill>
              <a:schemeClr val="tx1"/>
            </a:solidFill>
          </a:ln>
        </p:spPr>
        <p:txBody>
          <a:bodyPr wrap="square" rtlCol="0">
            <a:spAutoFit/>
          </a:bodyPr>
          <a:lstStyle/>
          <a:p>
            <a:pPr algn="ctr"/>
            <a:r>
              <a:rPr lang="en-US" sz="1000" dirty="0"/>
              <a:t>US/PCT</a:t>
            </a:r>
          </a:p>
          <a:p>
            <a:pPr algn="ctr"/>
            <a:r>
              <a:rPr lang="en-US" sz="1000" dirty="0"/>
              <a:t>Application published</a:t>
            </a:r>
          </a:p>
          <a:p>
            <a:pPr algn="ctr"/>
            <a:r>
              <a:rPr lang="en-US" sz="1000" dirty="0"/>
              <a:t>6 months after filing non-provisional (18 months from priority)</a:t>
            </a:r>
          </a:p>
        </p:txBody>
      </p:sp>
    </p:spTree>
    <p:extLst>
      <p:ext uri="{BB962C8B-B14F-4D97-AF65-F5344CB8AC3E}">
        <p14:creationId xmlns:p14="http://schemas.microsoft.com/office/powerpoint/2010/main" val="453090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C776F-CF61-43D0-A930-CA7DDFFA95B3}"/>
              </a:ext>
            </a:extLst>
          </p:cNvPr>
          <p:cNvSpPr>
            <a:spLocks noGrp="1"/>
          </p:cNvSpPr>
          <p:nvPr>
            <p:ph type="title"/>
          </p:nvPr>
        </p:nvSpPr>
        <p:spPr/>
        <p:txBody>
          <a:bodyPr/>
          <a:lstStyle/>
          <a:p>
            <a:r>
              <a:rPr lang="en-US" dirty="0"/>
              <a:t>Patents</a:t>
            </a:r>
          </a:p>
        </p:txBody>
      </p:sp>
      <p:sp>
        <p:nvSpPr>
          <p:cNvPr id="3" name="Slide Number Placeholder 2">
            <a:extLst>
              <a:ext uri="{FF2B5EF4-FFF2-40B4-BE49-F238E27FC236}">
                <a16:creationId xmlns:a16="http://schemas.microsoft.com/office/drawing/2014/main" id="{0CFB6C0D-3CCC-4E46-85AD-0831CA413E1C}"/>
              </a:ext>
            </a:extLst>
          </p:cNvPr>
          <p:cNvSpPr>
            <a:spLocks noGrp="1"/>
          </p:cNvSpPr>
          <p:nvPr>
            <p:ph type="sldNum" sz="quarter" idx="12"/>
          </p:nvPr>
        </p:nvSpPr>
        <p:spPr>
          <a:xfrm>
            <a:off x="12748080" y="6581978"/>
            <a:ext cx="373062" cy="206104"/>
          </a:xfrm>
        </p:spPr>
        <p:txBody>
          <a:bodyPr/>
          <a:lstStyle/>
          <a:p>
            <a:fld id="{03DC2DEF-D2FE-4B45-ABA4-9F153FD1C98A}" type="slidenum">
              <a:rPr lang="en-US" smtClean="0"/>
              <a:t>23</a:t>
            </a:fld>
            <a:endParaRPr lang="en-US" dirty="0"/>
          </a:p>
        </p:txBody>
      </p:sp>
      <p:sp>
        <p:nvSpPr>
          <p:cNvPr id="42" name="Rectangle 41">
            <a:extLst>
              <a:ext uri="{FF2B5EF4-FFF2-40B4-BE49-F238E27FC236}">
                <a16:creationId xmlns:a16="http://schemas.microsoft.com/office/drawing/2014/main" id="{179A3AC2-C155-42DD-87FE-224621BB8502}"/>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3" name="Picture 42">
            <a:extLst>
              <a:ext uri="{FF2B5EF4-FFF2-40B4-BE49-F238E27FC236}">
                <a16:creationId xmlns:a16="http://schemas.microsoft.com/office/drawing/2014/main" id="{14E457AE-E072-4855-8392-8A526EDFF7B5}"/>
              </a:ext>
            </a:extLst>
          </p:cNvPr>
          <p:cNvPicPr>
            <a:picLocks noChangeAspect="1"/>
          </p:cNvPicPr>
          <p:nvPr/>
        </p:nvPicPr>
        <p:blipFill>
          <a:blip r:embed="rId3"/>
          <a:stretch>
            <a:fillRect/>
          </a:stretch>
        </p:blipFill>
        <p:spPr>
          <a:xfrm>
            <a:off x="307408" y="6002966"/>
            <a:ext cx="7124258" cy="857250"/>
          </a:xfrm>
          <a:prstGeom prst="rect">
            <a:avLst/>
          </a:prstGeom>
        </p:spPr>
      </p:pic>
      <p:pic>
        <p:nvPicPr>
          <p:cNvPr id="44" name="Picture 43">
            <a:extLst>
              <a:ext uri="{FF2B5EF4-FFF2-40B4-BE49-F238E27FC236}">
                <a16:creationId xmlns:a16="http://schemas.microsoft.com/office/drawing/2014/main" id="{ED2CFF05-0748-42AA-8BFC-FC17239EFD1A}"/>
              </a:ext>
            </a:extLst>
          </p:cNvPr>
          <p:cNvPicPr>
            <a:picLocks noChangeAspect="1"/>
          </p:cNvPicPr>
          <p:nvPr/>
        </p:nvPicPr>
        <p:blipFill>
          <a:blip r:embed="rId4"/>
          <a:stretch>
            <a:fillRect/>
          </a:stretch>
        </p:blipFill>
        <p:spPr>
          <a:xfrm>
            <a:off x="10419741" y="214120"/>
            <a:ext cx="1407238" cy="1245021"/>
          </a:xfrm>
          <a:prstGeom prst="rect">
            <a:avLst/>
          </a:prstGeom>
        </p:spPr>
      </p:pic>
      <p:grpSp>
        <p:nvGrpSpPr>
          <p:cNvPr id="45" name="Group 44">
            <a:extLst>
              <a:ext uri="{FF2B5EF4-FFF2-40B4-BE49-F238E27FC236}">
                <a16:creationId xmlns:a16="http://schemas.microsoft.com/office/drawing/2014/main" id="{8D6ECBF3-9B14-4885-A10A-FD0CF4447D67}"/>
              </a:ext>
            </a:extLst>
          </p:cNvPr>
          <p:cNvGrpSpPr/>
          <p:nvPr/>
        </p:nvGrpSpPr>
        <p:grpSpPr>
          <a:xfrm>
            <a:off x="10486806" y="521091"/>
            <a:ext cx="1249412" cy="624706"/>
            <a:chOff x="10441836" y="521091"/>
            <a:chExt cx="1249412" cy="624706"/>
          </a:xfrm>
        </p:grpSpPr>
        <p:sp>
          <p:nvSpPr>
            <p:cNvPr id="46" name="Rounded Rectangle 10">
              <a:extLst>
                <a:ext uri="{FF2B5EF4-FFF2-40B4-BE49-F238E27FC236}">
                  <a16:creationId xmlns:a16="http://schemas.microsoft.com/office/drawing/2014/main" id="{75C8CB12-F846-4A2F-BF94-52EEA28655BF}"/>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7" name="Rounded Rectangle 4">
              <a:extLst>
                <a:ext uri="{FF2B5EF4-FFF2-40B4-BE49-F238E27FC236}">
                  <a16:creationId xmlns:a16="http://schemas.microsoft.com/office/drawing/2014/main" id="{60F0E32B-659A-4BCC-86B0-2901672BBFF8}"/>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
        <p:nvSpPr>
          <p:cNvPr id="172" name="TextBox 171">
            <a:extLst>
              <a:ext uri="{FF2B5EF4-FFF2-40B4-BE49-F238E27FC236}">
                <a16:creationId xmlns:a16="http://schemas.microsoft.com/office/drawing/2014/main" id="{FFFC373B-6CAF-4F30-8EF2-09F66F40222E}"/>
              </a:ext>
            </a:extLst>
          </p:cNvPr>
          <p:cNvSpPr txBox="1"/>
          <p:nvPr/>
        </p:nvSpPr>
        <p:spPr>
          <a:xfrm>
            <a:off x="4900904" y="4222146"/>
            <a:ext cx="3287425" cy="276999"/>
          </a:xfrm>
          <a:prstGeom prst="rect">
            <a:avLst/>
          </a:prstGeom>
          <a:noFill/>
        </p:spPr>
        <p:txBody>
          <a:bodyPr wrap="square" rtlCol="0">
            <a:spAutoFit/>
          </a:bodyPr>
          <a:lstStyle/>
          <a:p>
            <a:pPr algn="ctr"/>
            <a:r>
              <a:rPr lang="en-US" sz="1200" dirty="0">
                <a:latin typeface="Calibri"/>
                <a:cs typeface="Calibri"/>
              </a:rPr>
              <a:t>Europe</a:t>
            </a:r>
          </a:p>
        </p:txBody>
      </p:sp>
      <p:sp>
        <p:nvSpPr>
          <p:cNvPr id="173" name="TextBox 172">
            <a:extLst>
              <a:ext uri="{FF2B5EF4-FFF2-40B4-BE49-F238E27FC236}">
                <a16:creationId xmlns:a16="http://schemas.microsoft.com/office/drawing/2014/main" id="{C9E0F835-A3FC-4C14-A8C9-C6AADA062E02}"/>
              </a:ext>
            </a:extLst>
          </p:cNvPr>
          <p:cNvSpPr txBox="1"/>
          <p:nvPr/>
        </p:nvSpPr>
        <p:spPr>
          <a:xfrm>
            <a:off x="1696821" y="3664841"/>
            <a:ext cx="941410" cy="830997"/>
          </a:xfrm>
          <a:prstGeom prst="rect">
            <a:avLst/>
          </a:prstGeom>
          <a:noFill/>
        </p:spPr>
        <p:txBody>
          <a:bodyPr wrap="square" rtlCol="0">
            <a:spAutoFit/>
          </a:bodyPr>
          <a:lstStyle/>
          <a:p>
            <a:pPr algn="ctr"/>
            <a:r>
              <a:rPr lang="en-US" sz="1200" dirty="0"/>
              <a:t>Provisional Patent Application Filed</a:t>
            </a:r>
          </a:p>
        </p:txBody>
      </p:sp>
      <p:sp>
        <p:nvSpPr>
          <p:cNvPr id="174" name="TextBox 173">
            <a:extLst>
              <a:ext uri="{FF2B5EF4-FFF2-40B4-BE49-F238E27FC236}">
                <a16:creationId xmlns:a16="http://schemas.microsoft.com/office/drawing/2014/main" id="{95FFE092-C888-4263-9DA5-FEA21F08F473}"/>
              </a:ext>
            </a:extLst>
          </p:cNvPr>
          <p:cNvSpPr txBox="1"/>
          <p:nvPr/>
        </p:nvSpPr>
        <p:spPr>
          <a:xfrm>
            <a:off x="4043311" y="2923047"/>
            <a:ext cx="1196257" cy="646331"/>
          </a:xfrm>
          <a:prstGeom prst="rect">
            <a:avLst/>
          </a:prstGeom>
          <a:solidFill>
            <a:schemeClr val="bg1"/>
          </a:solidFill>
        </p:spPr>
        <p:txBody>
          <a:bodyPr wrap="square" rtlCol="0">
            <a:spAutoFit/>
          </a:bodyPr>
          <a:lstStyle/>
          <a:p>
            <a:pPr algn="ctr"/>
            <a:r>
              <a:rPr lang="en-US" sz="1200" dirty="0">
                <a:solidFill>
                  <a:srgbClr val="77933C"/>
                </a:solidFill>
              </a:rPr>
              <a:t>6-18 mo. </a:t>
            </a:r>
          </a:p>
          <a:p>
            <a:pPr algn="ctr"/>
            <a:r>
              <a:rPr lang="en-US" sz="1200" dirty="0">
                <a:solidFill>
                  <a:srgbClr val="77933C"/>
                </a:solidFill>
              </a:rPr>
              <a:t>Office Action Received</a:t>
            </a:r>
          </a:p>
        </p:txBody>
      </p:sp>
      <p:sp>
        <p:nvSpPr>
          <p:cNvPr id="175" name="TextBox 174">
            <a:extLst>
              <a:ext uri="{FF2B5EF4-FFF2-40B4-BE49-F238E27FC236}">
                <a16:creationId xmlns:a16="http://schemas.microsoft.com/office/drawing/2014/main" id="{8EA3452D-3712-4D82-B465-D15E8CB97193}"/>
              </a:ext>
            </a:extLst>
          </p:cNvPr>
          <p:cNvSpPr txBox="1"/>
          <p:nvPr/>
        </p:nvSpPr>
        <p:spPr>
          <a:xfrm>
            <a:off x="5212175" y="2934898"/>
            <a:ext cx="1196257" cy="830997"/>
          </a:xfrm>
          <a:prstGeom prst="rect">
            <a:avLst/>
          </a:prstGeom>
          <a:noFill/>
        </p:spPr>
        <p:txBody>
          <a:bodyPr wrap="square" rtlCol="0">
            <a:spAutoFit/>
          </a:bodyPr>
          <a:lstStyle/>
          <a:p>
            <a:pPr algn="ctr"/>
            <a:r>
              <a:rPr lang="en-US" sz="1200" dirty="0">
                <a:solidFill>
                  <a:srgbClr val="77933C"/>
                </a:solidFill>
              </a:rPr>
              <a:t>3 mo.   Response to Office Action Due</a:t>
            </a:r>
          </a:p>
        </p:txBody>
      </p:sp>
      <p:sp>
        <p:nvSpPr>
          <p:cNvPr id="176" name="TextBox 175">
            <a:extLst>
              <a:ext uri="{FF2B5EF4-FFF2-40B4-BE49-F238E27FC236}">
                <a16:creationId xmlns:a16="http://schemas.microsoft.com/office/drawing/2014/main" id="{005BBBB8-BF77-4CC1-B92D-E469FEFF96D9}"/>
              </a:ext>
            </a:extLst>
          </p:cNvPr>
          <p:cNvSpPr txBox="1"/>
          <p:nvPr/>
        </p:nvSpPr>
        <p:spPr>
          <a:xfrm>
            <a:off x="6992072" y="2882449"/>
            <a:ext cx="1196257" cy="461665"/>
          </a:xfrm>
          <a:prstGeom prst="rect">
            <a:avLst/>
          </a:prstGeom>
          <a:noFill/>
        </p:spPr>
        <p:txBody>
          <a:bodyPr wrap="square" rtlCol="0">
            <a:spAutoFit/>
          </a:bodyPr>
          <a:lstStyle/>
          <a:p>
            <a:pPr algn="ctr"/>
            <a:r>
              <a:rPr lang="en-US" sz="1200" dirty="0">
                <a:solidFill>
                  <a:srgbClr val="77933C"/>
                </a:solidFill>
              </a:rPr>
              <a:t>Patent</a:t>
            </a:r>
          </a:p>
          <a:p>
            <a:pPr algn="ctr"/>
            <a:r>
              <a:rPr lang="en-US" sz="1200" dirty="0">
                <a:solidFill>
                  <a:srgbClr val="77933C"/>
                </a:solidFill>
              </a:rPr>
              <a:t> Granted</a:t>
            </a:r>
          </a:p>
        </p:txBody>
      </p:sp>
      <p:cxnSp>
        <p:nvCxnSpPr>
          <p:cNvPr id="177" name="Straight Connector 176">
            <a:extLst>
              <a:ext uri="{FF2B5EF4-FFF2-40B4-BE49-F238E27FC236}">
                <a16:creationId xmlns:a16="http://schemas.microsoft.com/office/drawing/2014/main" id="{79F4B86D-F5A4-4F5A-9324-2434B342299A}"/>
              </a:ext>
            </a:extLst>
          </p:cNvPr>
          <p:cNvCxnSpPr/>
          <p:nvPr/>
        </p:nvCxnSpPr>
        <p:spPr>
          <a:xfrm flipV="1">
            <a:off x="2042136" y="3548942"/>
            <a:ext cx="840025" cy="4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5BE7C2C8-0CDD-4926-A01C-231B42DF41F2}"/>
              </a:ext>
            </a:extLst>
          </p:cNvPr>
          <p:cNvCxnSpPr/>
          <p:nvPr/>
        </p:nvCxnSpPr>
        <p:spPr>
          <a:xfrm flipV="1">
            <a:off x="4570320" y="2787532"/>
            <a:ext cx="0" cy="210107"/>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a:extLst>
              <a:ext uri="{FF2B5EF4-FFF2-40B4-BE49-F238E27FC236}">
                <a16:creationId xmlns:a16="http://schemas.microsoft.com/office/drawing/2014/main" id="{B3A34E5D-02F2-45BB-9A40-80B94ABC7283}"/>
              </a:ext>
            </a:extLst>
          </p:cNvPr>
          <p:cNvCxnSpPr/>
          <p:nvPr/>
        </p:nvCxnSpPr>
        <p:spPr>
          <a:xfrm flipV="1">
            <a:off x="2038371" y="3388005"/>
            <a:ext cx="0" cy="2906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60913D37-DE3A-490C-BAE8-204F151299EE}"/>
              </a:ext>
            </a:extLst>
          </p:cNvPr>
          <p:cNvCxnSpPr>
            <a:endCxn id="193" idx="1"/>
          </p:cNvCxnSpPr>
          <p:nvPr/>
        </p:nvCxnSpPr>
        <p:spPr>
          <a:xfrm flipV="1">
            <a:off x="2863778" y="3310472"/>
            <a:ext cx="224055" cy="2309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899E0030-CA4A-445E-BFB9-676451F4A7CE}"/>
              </a:ext>
            </a:extLst>
          </p:cNvPr>
          <p:cNvCxnSpPr>
            <a:stCxn id="182" idx="1"/>
          </p:cNvCxnSpPr>
          <p:nvPr/>
        </p:nvCxnSpPr>
        <p:spPr>
          <a:xfrm>
            <a:off x="2829067" y="1515606"/>
            <a:ext cx="5401487" cy="29882"/>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2" name="TextBox 181">
            <a:extLst>
              <a:ext uri="{FF2B5EF4-FFF2-40B4-BE49-F238E27FC236}">
                <a16:creationId xmlns:a16="http://schemas.microsoft.com/office/drawing/2014/main" id="{B9F59F7D-B2DC-4A5F-BE30-7166430BB001}"/>
              </a:ext>
            </a:extLst>
          </p:cNvPr>
          <p:cNvSpPr txBox="1"/>
          <p:nvPr/>
        </p:nvSpPr>
        <p:spPr>
          <a:xfrm>
            <a:off x="2829067" y="1269384"/>
            <a:ext cx="5359261" cy="492443"/>
          </a:xfrm>
          <a:prstGeom prst="rect">
            <a:avLst/>
          </a:prstGeom>
          <a:noFill/>
        </p:spPr>
        <p:txBody>
          <a:bodyPr wrap="square" rtlCol="0">
            <a:spAutoFit/>
          </a:bodyPr>
          <a:lstStyle/>
          <a:p>
            <a:pPr algn="ctr"/>
            <a:r>
              <a:rPr lang="en-US" sz="1400" dirty="0"/>
              <a:t>Patent Prosecution</a:t>
            </a:r>
          </a:p>
          <a:p>
            <a:pPr algn="ctr"/>
            <a:r>
              <a:rPr lang="en-US" sz="1200" b="1" dirty="0"/>
              <a:t>2-6 years</a:t>
            </a:r>
          </a:p>
        </p:txBody>
      </p:sp>
      <p:sp>
        <p:nvSpPr>
          <p:cNvPr id="183" name="TextBox 182">
            <a:extLst>
              <a:ext uri="{FF2B5EF4-FFF2-40B4-BE49-F238E27FC236}">
                <a16:creationId xmlns:a16="http://schemas.microsoft.com/office/drawing/2014/main" id="{C7E95353-A61C-42B1-B9D4-4A9AC2D10F89}"/>
              </a:ext>
            </a:extLst>
          </p:cNvPr>
          <p:cNvSpPr txBox="1"/>
          <p:nvPr/>
        </p:nvSpPr>
        <p:spPr>
          <a:xfrm>
            <a:off x="3320973" y="4664660"/>
            <a:ext cx="1027272" cy="1200329"/>
          </a:xfrm>
          <a:prstGeom prst="rect">
            <a:avLst/>
          </a:prstGeom>
          <a:noFill/>
        </p:spPr>
        <p:txBody>
          <a:bodyPr wrap="square" rtlCol="0">
            <a:spAutoFit/>
          </a:bodyPr>
          <a:lstStyle/>
          <a:p>
            <a:pPr algn="ctr"/>
            <a:r>
              <a:rPr lang="en-US" sz="1200" dirty="0"/>
              <a:t>4 mo.</a:t>
            </a:r>
          </a:p>
          <a:p>
            <a:pPr algn="ctr"/>
            <a:r>
              <a:rPr lang="en-US" sz="1200" dirty="0"/>
              <a:t>International search report (ISR) and written opinion (WO)</a:t>
            </a:r>
          </a:p>
        </p:txBody>
      </p:sp>
      <p:cxnSp>
        <p:nvCxnSpPr>
          <p:cNvPr id="184" name="Straight Connector 183">
            <a:extLst>
              <a:ext uri="{FF2B5EF4-FFF2-40B4-BE49-F238E27FC236}">
                <a16:creationId xmlns:a16="http://schemas.microsoft.com/office/drawing/2014/main" id="{5AE7E98E-1B46-4ADE-8828-FF703CBEF9FB}"/>
              </a:ext>
            </a:extLst>
          </p:cNvPr>
          <p:cNvCxnSpPr/>
          <p:nvPr/>
        </p:nvCxnSpPr>
        <p:spPr>
          <a:xfrm flipV="1">
            <a:off x="3639269" y="4495838"/>
            <a:ext cx="1303968" cy="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B6DDC921-126D-4F59-BA3D-2B5E0BD94D3D}"/>
              </a:ext>
            </a:extLst>
          </p:cNvPr>
          <p:cNvCxnSpPr>
            <a:stCxn id="183" idx="0"/>
          </p:cNvCxnSpPr>
          <p:nvPr/>
        </p:nvCxnSpPr>
        <p:spPr>
          <a:xfrm flipV="1">
            <a:off x="3834609" y="4495839"/>
            <a:ext cx="406" cy="1688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6" name="Straight Arrow Connector 185">
            <a:extLst>
              <a:ext uri="{FF2B5EF4-FFF2-40B4-BE49-F238E27FC236}">
                <a16:creationId xmlns:a16="http://schemas.microsoft.com/office/drawing/2014/main" id="{D61C69F6-F763-4DB4-B68C-EA7CFC04A9FA}"/>
              </a:ext>
            </a:extLst>
          </p:cNvPr>
          <p:cNvCxnSpPr/>
          <p:nvPr/>
        </p:nvCxnSpPr>
        <p:spPr>
          <a:xfrm flipV="1">
            <a:off x="4900904" y="4198688"/>
            <a:ext cx="582238" cy="294330"/>
          </a:xfrm>
          <a:prstGeom prst="straightConnector1">
            <a:avLst/>
          </a:prstGeom>
          <a:ln>
            <a:solidFill>
              <a:schemeClr val="accent3">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7" name="Straight Arrow Connector 186">
            <a:extLst>
              <a:ext uri="{FF2B5EF4-FFF2-40B4-BE49-F238E27FC236}">
                <a16:creationId xmlns:a16="http://schemas.microsoft.com/office/drawing/2014/main" id="{ED05B188-8477-4D8F-AC7A-B261A113821C}"/>
              </a:ext>
            </a:extLst>
          </p:cNvPr>
          <p:cNvCxnSpPr/>
          <p:nvPr/>
        </p:nvCxnSpPr>
        <p:spPr>
          <a:xfrm>
            <a:off x="4132769" y="2608212"/>
            <a:ext cx="0" cy="16881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8" name="TextBox 187">
            <a:extLst>
              <a:ext uri="{FF2B5EF4-FFF2-40B4-BE49-F238E27FC236}">
                <a16:creationId xmlns:a16="http://schemas.microsoft.com/office/drawing/2014/main" id="{9AAC81EA-A8F6-4319-BED0-3522AA3BE3D3}"/>
              </a:ext>
            </a:extLst>
          </p:cNvPr>
          <p:cNvSpPr txBox="1"/>
          <p:nvPr/>
        </p:nvSpPr>
        <p:spPr>
          <a:xfrm>
            <a:off x="4372765" y="2115769"/>
            <a:ext cx="3857789" cy="492443"/>
          </a:xfrm>
          <a:prstGeom prst="rect">
            <a:avLst/>
          </a:prstGeom>
          <a:noFill/>
        </p:spPr>
        <p:txBody>
          <a:bodyPr wrap="square" rtlCol="0">
            <a:spAutoFit/>
          </a:bodyPr>
          <a:lstStyle/>
          <a:p>
            <a:pPr algn="ctr"/>
            <a:r>
              <a:rPr lang="en-US" sz="1400" dirty="0">
                <a:solidFill>
                  <a:schemeClr val="accent3">
                    <a:lumMod val="75000"/>
                  </a:schemeClr>
                </a:solidFill>
              </a:rPr>
              <a:t>Examination</a:t>
            </a:r>
          </a:p>
          <a:p>
            <a:pPr algn="ctr"/>
            <a:r>
              <a:rPr lang="en-US" sz="1200" dirty="0">
                <a:solidFill>
                  <a:schemeClr val="accent3">
                    <a:lumMod val="75000"/>
                  </a:schemeClr>
                </a:solidFill>
              </a:rPr>
              <a:t>12-48 months</a:t>
            </a:r>
          </a:p>
        </p:txBody>
      </p:sp>
      <p:sp>
        <p:nvSpPr>
          <p:cNvPr id="189" name="TextBox 188">
            <a:extLst>
              <a:ext uri="{FF2B5EF4-FFF2-40B4-BE49-F238E27FC236}">
                <a16:creationId xmlns:a16="http://schemas.microsoft.com/office/drawing/2014/main" id="{159AF8CA-5C33-4A73-AA81-D9F9A011491C}"/>
              </a:ext>
            </a:extLst>
          </p:cNvPr>
          <p:cNvSpPr txBox="1"/>
          <p:nvPr/>
        </p:nvSpPr>
        <p:spPr>
          <a:xfrm>
            <a:off x="6465875" y="3107775"/>
            <a:ext cx="825019" cy="461665"/>
          </a:xfrm>
          <a:prstGeom prst="rect">
            <a:avLst/>
          </a:prstGeom>
          <a:noFill/>
        </p:spPr>
        <p:txBody>
          <a:bodyPr wrap="square" rtlCol="0">
            <a:spAutoFit/>
          </a:bodyPr>
          <a:lstStyle/>
          <a:p>
            <a:pPr algn="ctr"/>
            <a:r>
              <a:rPr lang="en-US" sz="1200" dirty="0">
                <a:solidFill>
                  <a:srgbClr val="FF0000"/>
                </a:solidFill>
              </a:rPr>
              <a:t>Patent</a:t>
            </a:r>
          </a:p>
          <a:p>
            <a:pPr algn="ctr"/>
            <a:r>
              <a:rPr lang="en-US" sz="1200" dirty="0">
                <a:solidFill>
                  <a:srgbClr val="FF0000"/>
                </a:solidFill>
              </a:rPr>
              <a:t> rejected</a:t>
            </a:r>
          </a:p>
        </p:txBody>
      </p:sp>
      <p:cxnSp>
        <p:nvCxnSpPr>
          <p:cNvPr id="190" name="Elbow Connector 86">
            <a:extLst>
              <a:ext uri="{FF2B5EF4-FFF2-40B4-BE49-F238E27FC236}">
                <a16:creationId xmlns:a16="http://schemas.microsoft.com/office/drawing/2014/main" id="{EFDC61D6-0709-4681-9895-6DBFD6F1E47A}"/>
              </a:ext>
            </a:extLst>
          </p:cNvPr>
          <p:cNvCxnSpPr/>
          <p:nvPr/>
        </p:nvCxnSpPr>
        <p:spPr>
          <a:xfrm>
            <a:off x="5532180" y="4151614"/>
            <a:ext cx="2307228" cy="1067387"/>
          </a:xfrm>
          <a:prstGeom prst="bentConnector3">
            <a:avLst>
              <a:gd name="adj1" fmla="val 91445"/>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1" name="Straight Arrow Connector 190">
            <a:extLst>
              <a:ext uri="{FF2B5EF4-FFF2-40B4-BE49-F238E27FC236}">
                <a16:creationId xmlns:a16="http://schemas.microsoft.com/office/drawing/2014/main" id="{DB6D38A7-FF1D-4945-ABBB-91D1DDECA339}"/>
              </a:ext>
            </a:extLst>
          </p:cNvPr>
          <p:cNvCxnSpPr/>
          <p:nvPr/>
        </p:nvCxnSpPr>
        <p:spPr>
          <a:xfrm>
            <a:off x="2853389" y="2864957"/>
            <a:ext cx="5221" cy="6839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4D57439A-A679-4597-B78D-1AD48B8FAA2E}"/>
              </a:ext>
            </a:extLst>
          </p:cNvPr>
          <p:cNvCxnSpPr>
            <a:stCxn id="196" idx="3"/>
          </p:cNvCxnSpPr>
          <p:nvPr/>
        </p:nvCxnSpPr>
        <p:spPr>
          <a:xfrm>
            <a:off x="3339398" y="4134612"/>
            <a:ext cx="299871" cy="36122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3" name="TextBox 192">
            <a:extLst>
              <a:ext uri="{FF2B5EF4-FFF2-40B4-BE49-F238E27FC236}">
                <a16:creationId xmlns:a16="http://schemas.microsoft.com/office/drawing/2014/main" id="{64307E89-BCC5-4D09-85F1-86C1BC6B7077}"/>
              </a:ext>
            </a:extLst>
          </p:cNvPr>
          <p:cNvSpPr txBox="1"/>
          <p:nvPr/>
        </p:nvSpPr>
        <p:spPr>
          <a:xfrm rot="19131276">
            <a:off x="3022316" y="2905083"/>
            <a:ext cx="530588" cy="461665"/>
          </a:xfrm>
          <a:prstGeom prst="rect">
            <a:avLst/>
          </a:prstGeom>
          <a:noFill/>
          <a:ln>
            <a:noFill/>
          </a:ln>
        </p:spPr>
        <p:txBody>
          <a:bodyPr wrap="square" rtlCol="0">
            <a:spAutoFit/>
          </a:bodyPr>
          <a:lstStyle/>
          <a:p>
            <a:pPr algn="ctr"/>
            <a:r>
              <a:rPr lang="en-US" sz="1200" dirty="0"/>
              <a:t>US</a:t>
            </a:r>
          </a:p>
          <a:p>
            <a:pPr algn="ctr"/>
            <a:r>
              <a:rPr lang="en-US" sz="1200" dirty="0"/>
              <a:t>route</a:t>
            </a:r>
          </a:p>
        </p:txBody>
      </p:sp>
      <p:cxnSp>
        <p:nvCxnSpPr>
          <p:cNvPr id="194" name="Straight Connector 193">
            <a:extLst>
              <a:ext uri="{FF2B5EF4-FFF2-40B4-BE49-F238E27FC236}">
                <a16:creationId xmlns:a16="http://schemas.microsoft.com/office/drawing/2014/main" id="{9A81F64A-E68C-469C-B013-4FED36BAEBED}"/>
              </a:ext>
            </a:extLst>
          </p:cNvPr>
          <p:cNvCxnSpPr>
            <a:stCxn id="193" idx="3"/>
          </p:cNvCxnSpPr>
          <p:nvPr/>
        </p:nvCxnSpPr>
        <p:spPr>
          <a:xfrm flipV="1">
            <a:off x="3487388" y="2787532"/>
            <a:ext cx="213837" cy="17382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ABB86302-6A93-44AD-A3DC-DB027375AE9E}"/>
              </a:ext>
            </a:extLst>
          </p:cNvPr>
          <p:cNvCxnSpPr/>
          <p:nvPr/>
        </p:nvCxnSpPr>
        <p:spPr>
          <a:xfrm>
            <a:off x="3696053" y="2790425"/>
            <a:ext cx="637224" cy="35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6" name="TextBox 195">
            <a:extLst>
              <a:ext uri="{FF2B5EF4-FFF2-40B4-BE49-F238E27FC236}">
                <a16:creationId xmlns:a16="http://schemas.microsoft.com/office/drawing/2014/main" id="{69AE50BC-74AE-4A3A-A834-E6999D53C447}"/>
              </a:ext>
            </a:extLst>
          </p:cNvPr>
          <p:cNvSpPr txBox="1"/>
          <p:nvPr/>
        </p:nvSpPr>
        <p:spPr>
          <a:xfrm rot="3097840">
            <a:off x="2909429" y="3695782"/>
            <a:ext cx="530588" cy="461665"/>
          </a:xfrm>
          <a:prstGeom prst="rect">
            <a:avLst/>
          </a:prstGeom>
          <a:noFill/>
          <a:ln>
            <a:noFill/>
          </a:ln>
        </p:spPr>
        <p:txBody>
          <a:bodyPr wrap="square" rtlCol="0">
            <a:spAutoFit/>
          </a:bodyPr>
          <a:lstStyle/>
          <a:p>
            <a:pPr algn="ctr"/>
            <a:r>
              <a:rPr lang="en-US" sz="1200" dirty="0"/>
              <a:t>PCT</a:t>
            </a:r>
          </a:p>
          <a:p>
            <a:pPr algn="ctr"/>
            <a:r>
              <a:rPr lang="en-US" sz="1200" dirty="0"/>
              <a:t>route</a:t>
            </a:r>
          </a:p>
        </p:txBody>
      </p:sp>
      <p:cxnSp>
        <p:nvCxnSpPr>
          <p:cNvPr id="197" name="Straight Connector 196">
            <a:extLst>
              <a:ext uri="{FF2B5EF4-FFF2-40B4-BE49-F238E27FC236}">
                <a16:creationId xmlns:a16="http://schemas.microsoft.com/office/drawing/2014/main" id="{30FAB3C5-A2ED-452B-85C6-05142A6B6C01}"/>
              </a:ext>
            </a:extLst>
          </p:cNvPr>
          <p:cNvCxnSpPr>
            <a:stCxn id="196" idx="1"/>
          </p:cNvCxnSpPr>
          <p:nvPr/>
        </p:nvCxnSpPr>
        <p:spPr>
          <a:xfrm flipH="1" flipV="1">
            <a:off x="2882161" y="3541447"/>
            <a:ext cx="127886" cy="1771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D7ABB97C-6624-49C3-88EB-C3F02A682C6A}"/>
              </a:ext>
            </a:extLst>
          </p:cNvPr>
          <p:cNvCxnSpPr/>
          <p:nvPr/>
        </p:nvCxnSpPr>
        <p:spPr>
          <a:xfrm flipV="1">
            <a:off x="2025204" y="3546121"/>
            <a:ext cx="840025" cy="47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9" name="Straight Arrow Connector 198">
            <a:extLst>
              <a:ext uri="{FF2B5EF4-FFF2-40B4-BE49-F238E27FC236}">
                <a16:creationId xmlns:a16="http://schemas.microsoft.com/office/drawing/2014/main" id="{784B0C7C-3A5C-43FD-A216-DC430FE7B3E2}"/>
              </a:ext>
            </a:extLst>
          </p:cNvPr>
          <p:cNvCxnSpPr/>
          <p:nvPr/>
        </p:nvCxnSpPr>
        <p:spPr>
          <a:xfrm>
            <a:off x="4333277" y="2798230"/>
            <a:ext cx="3299150" cy="0"/>
          </a:xfrm>
          <a:prstGeom prst="straightConnector1">
            <a:avLst/>
          </a:prstGeom>
          <a:ln>
            <a:solidFill>
              <a:schemeClr val="accent3">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EB83C62E-C738-49BC-A67B-7D04A6BE5009}"/>
              </a:ext>
            </a:extLst>
          </p:cNvPr>
          <p:cNvCxnSpPr/>
          <p:nvPr/>
        </p:nvCxnSpPr>
        <p:spPr>
          <a:xfrm flipV="1">
            <a:off x="5824207" y="2798335"/>
            <a:ext cx="0" cy="210107"/>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1" name="TextBox 200">
            <a:extLst>
              <a:ext uri="{FF2B5EF4-FFF2-40B4-BE49-F238E27FC236}">
                <a16:creationId xmlns:a16="http://schemas.microsoft.com/office/drawing/2014/main" id="{AE9F2733-CB21-45C8-9866-101B6ED71A94}"/>
              </a:ext>
            </a:extLst>
          </p:cNvPr>
          <p:cNvSpPr txBox="1"/>
          <p:nvPr/>
        </p:nvSpPr>
        <p:spPr>
          <a:xfrm>
            <a:off x="4333277" y="4665529"/>
            <a:ext cx="1027272" cy="1015663"/>
          </a:xfrm>
          <a:prstGeom prst="rect">
            <a:avLst/>
          </a:prstGeom>
          <a:noFill/>
        </p:spPr>
        <p:txBody>
          <a:bodyPr wrap="square" rtlCol="0">
            <a:spAutoFit/>
          </a:bodyPr>
          <a:lstStyle/>
          <a:p>
            <a:pPr algn="ctr"/>
            <a:r>
              <a:rPr lang="en-US" sz="1200" dirty="0"/>
              <a:t>18 mo.</a:t>
            </a:r>
          </a:p>
          <a:p>
            <a:pPr algn="ctr"/>
            <a:r>
              <a:rPr lang="en-US" sz="1200" dirty="0"/>
              <a:t>Must elect areas for national phase</a:t>
            </a:r>
          </a:p>
        </p:txBody>
      </p:sp>
      <p:cxnSp>
        <p:nvCxnSpPr>
          <p:cNvPr id="202" name="Straight Connector 201">
            <a:extLst>
              <a:ext uri="{FF2B5EF4-FFF2-40B4-BE49-F238E27FC236}">
                <a16:creationId xmlns:a16="http://schemas.microsoft.com/office/drawing/2014/main" id="{2B60FEAC-13EA-453E-AD96-EB660A25F421}"/>
              </a:ext>
            </a:extLst>
          </p:cNvPr>
          <p:cNvCxnSpPr/>
          <p:nvPr/>
        </p:nvCxnSpPr>
        <p:spPr>
          <a:xfrm flipV="1">
            <a:off x="4848788" y="4507129"/>
            <a:ext cx="406" cy="1688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BCD3102E-65EF-479F-B4F8-0271B069C965}"/>
              </a:ext>
            </a:extLst>
          </p:cNvPr>
          <p:cNvCxnSpPr/>
          <p:nvPr/>
        </p:nvCxnSpPr>
        <p:spPr>
          <a:xfrm flipV="1">
            <a:off x="4900904" y="4507129"/>
            <a:ext cx="0" cy="1"/>
          </a:xfrm>
          <a:prstGeom prst="straightConnector1">
            <a:avLst/>
          </a:prstGeom>
          <a:ln>
            <a:solidFill>
              <a:schemeClr val="accent3">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4" name="Straight Arrow Connector 203">
            <a:extLst>
              <a:ext uri="{FF2B5EF4-FFF2-40B4-BE49-F238E27FC236}">
                <a16:creationId xmlns:a16="http://schemas.microsoft.com/office/drawing/2014/main" id="{B497BD58-E8EF-40AF-9A39-50488F463E6B}"/>
              </a:ext>
            </a:extLst>
          </p:cNvPr>
          <p:cNvCxnSpPr/>
          <p:nvPr/>
        </p:nvCxnSpPr>
        <p:spPr>
          <a:xfrm>
            <a:off x="4876408" y="4495842"/>
            <a:ext cx="3311921" cy="0"/>
          </a:xfrm>
          <a:prstGeom prst="straightConnector1">
            <a:avLst/>
          </a:prstGeom>
          <a:ln>
            <a:solidFill>
              <a:schemeClr val="accent3">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5" name="Straight Arrow Connector 204">
            <a:extLst>
              <a:ext uri="{FF2B5EF4-FFF2-40B4-BE49-F238E27FC236}">
                <a16:creationId xmlns:a16="http://schemas.microsoft.com/office/drawing/2014/main" id="{C9FF3E76-B1E5-4824-B0E4-F30493AE907A}"/>
              </a:ext>
            </a:extLst>
          </p:cNvPr>
          <p:cNvCxnSpPr/>
          <p:nvPr/>
        </p:nvCxnSpPr>
        <p:spPr>
          <a:xfrm>
            <a:off x="4872824" y="4493018"/>
            <a:ext cx="610318" cy="318757"/>
          </a:xfrm>
          <a:prstGeom prst="straightConnector1">
            <a:avLst/>
          </a:prstGeom>
          <a:ln>
            <a:solidFill>
              <a:schemeClr val="accent3">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F4E7B68A-72B4-4A1C-903F-F459139199FD}"/>
              </a:ext>
            </a:extLst>
          </p:cNvPr>
          <p:cNvCxnSpPr/>
          <p:nvPr/>
        </p:nvCxnSpPr>
        <p:spPr>
          <a:xfrm>
            <a:off x="5475843" y="4811775"/>
            <a:ext cx="2525503" cy="0"/>
          </a:xfrm>
          <a:prstGeom prst="straightConnector1">
            <a:avLst/>
          </a:prstGeom>
          <a:ln>
            <a:solidFill>
              <a:schemeClr val="accent3">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7" name="Straight Arrow Connector 206">
            <a:extLst>
              <a:ext uri="{FF2B5EF4-FFF2-40B4-BE49-F238E27FC236}">
                <a16:creationId xmlns:a16="http://schemas.microsoft.com/office/drawing/2014/main" id="{CD54C8D5-5300-45AE-9C5A-FEDBE5AEE4F4}"/>
              </a:ext>
            </a:extLst>
          </p:cNvPr>
          <p:cNvCxnSpPr/>
          <p:nvPr/>
        </p:nvCxnSpPr>
        <p:spPr>
          <a:xfrm>
            <a:off x="5475843" y="4198688"/>
            <a:ext cx="2525503" cy="0"/>
          </a:xfrm>
          <a:prstGeom prst="straightConnector1">
            <a:avLst/>
          </a:prstGeom>
          <a:ln>
            <a:solidFill>
              <a:schemeClr val="accent3">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8" name="TextBox 207">
            <a:extLst>
              <a:ext uri="{FF2B5EF4-FFF2-40B4-BE49-F238E27FC236}">
                <a16:creationId xmlns:a16="http://schemas.microsoft.com/office/drawing/2014/main" id="{ECD1D8C5-D0E1-48B1-A517-BBB83623F702}"/>
              </a:ext>
            </a:extLst>
          </p:cNvPr>
          <p:cNvSpPr txBox="1"/>
          <p:nvPr/>
        </p:nvSpPr>
        <p:spPr>
          <a:xfrm>
            <a:off x="5483142" y="3928131"/>
            <a:ext cx="2518204" cy="276999"/>
          </a:xfrm>
          <a:prstGeom prst="rect">
            <a:avLst/>
          </a:prstGeom>
          <a:noFill/>
        </p:spPr>
        <p:txBody>
          <a:bodyPr wrap="square" rtlCol="0">
            <a:spAutoFit/>
          </a:bodyPr>
          <a:lstStyle/>
          <a:p>
            <a:pPr algn="ctr"/>
            <a:r>
              <a:rPr lang="en-US" sz="1200" dirty="0">
                <a:latin typeface="Calibri"/>
                <a:cs typeface="Calibri"/>
              </a:rPr>
              <a:t>US</a:t>
            </a:r>
          </a:p>
        </p:txBody>
      </p:sp>
      <p:sp>
        <p:nvSpPr>
          <p:cNvPr id="209" name="TextBox 208">
            <a:extLst>
              <a:ext uri="{FF2B5EF4-FFF2-40B4-BE49-F238E27FC236}">
                <a16:creationId xmlns:a16="http://schemas.microsoft.com/office/drawing/2014/main" id="{93FD7321-0A45-4E11-85FA-3C7FA239460B}"/>
              </a:ext>
            </a:extLst>
          </p:cNvPr>
          <p:cNvSpPr txBox="1"/>
          <p:nvPr/>
        </p:nvSpPr>
        <p:spPr>
          <a:xfrm>
            <a:off x="5483142" y="4528820"/>
            <a:ext cx="2518204" cy="461665"/>
          </a:xfrm>
          <a:prstGeom prst="rect">
            <a:avLst/>
          </a:prstGeom>
          <a:noFill/>
        </p:spPr>
        <p:txBody>
          <a:bodyPr wrap="square" rtlCol="0">
            <a:spAutoFit/>
          </a:bodyPr>
          <a:lstStyle/>
          <a:p>
            <a:pPr algn="ctr"/>
            <a:r>
              <a:rPr lang="en-US" sz="1200" dirty="0">
                <a:latin typeface="Calibri"/>
                <a:cs typeface="Calibri"/>
              </a:rPr>
              <a:t>Foreign countries</a:t>
            </a:r>
          </a:p>
          <a:p>
            <a:pPr algn="ctr"/>
            <a:endParaRPr lang="en-US" sz="1200" dirty="0">
              <a:latin typeface="Calibri"/>
              <a:cs typeface="Calibri"/>
            </a:endParaRPr>
          </a:p>
        </p:txBody>
      </p:sp>
      <p:sp>
        <p:nvSpPr>
          <p:cNvPr id="210" name="TextBox 209">
            <a:extLst>
              <a:ext uri="{FF2B5EF4-FFF2-40B4-BE49-F238E27FC236}">
                <a16:creationId xmlns:a16="http://schemas.microsoft.com/office/drawing/2014/main" id="{3F79F8F4-F1C8-456E-8599-560AB5B7204D}"/>
              </a:ext>
            </a:extLst>
          </p:cNvPr>
          <p:cNvSpPr txBox="1"/>
          <p:nvPr/>
        </p:nvSpPr>
        <p:spPr>
          <a:xfrm>
            <a:off x="5475844" y="4788114"/>
            <a:ext cx="2542406" cy="430887"/>
          </a:xfrm>
          <a:prstGeom prst="rect">
            <a:avLst/>
          </a:prstGeom>
          <a:noFill/>
        </p:spPr>
        <p:txBody>
          <a:bodyPr wrap="square" rtlCol="0">
            <a:spAutoFit/>
          </a:bodyPr>
          <a:lstStyle/>
          <a:p>
            <a:pPr algn="ctr"/>
            <a:r>
              <a:rPr lang="en-US" sz="1000" dirty="0">
                <a:latin typeface="Calibri"/>
                <a:cs typeface="Calibri"/>
              </a:rPr>
              <a:t>(Ex. Canada, Japan, Mexico, etc.) </a:t>
            </a:r>
          </a:p>
          <a:p>
            <a:endParaRPr lang="en-US" sz="1200" dirty="0">
              <a:latin typeface="Calibri"/>
              <a:cs typeface="Calibri"/>
            </a:endParaRPr>
          </a:p>
        </p:txBody>
      </p:sp>
      <p:cxnSp>
        <p:nvCxnSpPr>
          <p:cNvPr id="211" name="Straight Connector 210">
            <a:extLst>
              <a:ext uri="{FF2B5EF4-FFF2-40B4-BE49-F238E27FC236}">
                <a16:creationId xmlns:a16="http://schemas.microsoft.com/office/drawing/2014/main" id="{57AAF704-D031-4A64-B2FD-BB53BDD16959}"/>
              </a:ext>
            </a:extLst>
          </p:cNvPr>
          <p:cNvCxnSpPr/>
          <p:nvPr/>
        </p:nvCxnSpPr>
        <p:spPr>
          <a:xfrm flipV="1">
            <a:off x="7625128" y="2780385"/>
            <a:ext cx="0" cy="210107"/>
          </a:xfrm>
          <a:prstGeom prst="line">
            <a:avLst/>
          </a:prstGeom>
          <a:ln>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2" name="Straight Arrow Connector 211">
            <a:extLst>
              <a:ext uri="{FF2B5EF4-FFF2-40B4-BE49-F238E27FC236}">
                <a16:creationId xmlns:a16="http://schemas.microsoft.com/office/drawing/2014/main" id="{24E4DE2F-D547-458C-82EA-012EE278C865}"/>
              </a:ext>
            </a:extLst>
          </p:cNvPr>
          <p:cNvCxnSpPr/>
          <p:nvPr/>
        </p:nvCxnSpPr>
        <p:spPr>
          <a:xfrm>
            <a:off x="7634735" y="2799053"/>
            <a:ext cx="2790485" cy="11573"/>
          </a:xfrm>
          <a:prstGeom prst="straightConnector1">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13" name="TextBox 212">
            <a:extLst>
              <a:ext uri="{FF2B5EF4-FFF2-40B4-BE49-F238E27FC236}">
                <a16:creationId xmlns:a16="http://schemas.microsoft.com/office/drawing/2014/main" id="{2ED41DC4-B97C-4AE1-ACE7-52C2BB255CFA}"/>
              </a:ext>
            </a:extLst>
          </p:cNvPr>
          <p:cNvSpPr txBox="1"/>
          <p:nvPr/>
        </p:nvSpPr>
        <p:spPr>
          <a:xfrm>
            <a:off x="7586805" y="2826423"/>
            <a:ext cx="1196257" cy="276999"/>
          </a:xfrm>
          <a:prstGeom prst="rect">
            <a:avLst/>
          </a:prstGeom>
          <a:noFill/>
        </p:spPr>
        <p:txBody>
          <a:bodyPr wrap="square" rtlCol="0">
            <a:spAutoFit/>
          </a:bodyPr>
          <a:lstStyle/>
          <a:p>
            <a:pPr algn="ctr"/>
            <a:r>
              <a:rPr lang="en-US" sz="1200" dirty="0">
                <a:solidFill>
                  <a:srgbClr val="FF6600"/>
                </a:solidFill>
              </a:rPr>
              <a:t>3.5 yrs. </a:t>
            </a:r>
          </a:p>
        </p:txBody>
      </p:sp>
      <p:cxnSp>
        <p:nvCxnSpPr>
          <p:cNvPr id="214" name="Straight Connector 213">
            <a:extLst>
              <a:ext uri="{FF2B5EF4-FFF2-40B4-BE49-F238E27FC236}">
                <a16:creationId xmlns:a16="http://schemas.microsoft.com/office/drawing/2014/main" id="{85FCD97F-FF38-45D7-B76D-4506A1308A16}"/>
              </a:ext>
            </a:extLst>
          </p:cNvPr>
          <p:cNvCxnSpPr/>
          <p:nvPr/>
        </p:nvCxnSpPr>
        <p:spPr>
          <a:xfrm flipV="1">
            <a:off x="8205413" y="2811181"/>
            <a:ext cx="0" cy="11186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15" name="TextBox 214">
            <a:extLst>
              <a:ext uri="{FF2B5EF4-FFF2-40B4-BE49-F238E27FC236}">
                <a16:creationId xmlns:a16="http://schemas.microsoft.com/office/drawing/2014/main" id="{8D1D6A02-33A6-4C6A-AD49-A961FC709C33}"/>
              </a:ext>
            </a:extLst>
          </p:cNvPr>
          <p:cNvSpPr txBox="1"/>
          <p:nvPr/>
        </p:nvSpPr>
        <p:spPr>
          <a:xfrm>
            <a:off x="8363271" y="2822804"/>
            <a:ext cx="1196257" cy="276999"/>
          </a:xfrm>
          <a:prstGeom prst="rect">
            <a:avLst/>
          </a:prstGeom>
          <a:noFill/>
        </p:spPr>
        <p:txBody>
          <a:bodyPr wrap="square" rtlCol="0">
            <a:spAutoFit/>
          </a:bodyPr>
          <a:lstStyle/>
          <a:p>
            <a:pPr algn="ctr"/>
            <a:r>
              <a:rPr lang="en-US" sz="1200" dirty="0">
                <a:solidFill>
                  <a:srgbClr val="FF6600"/>
                </a:solidFill>
              </a:rPr>
              <a:t>7.5 yrs. </a:t>
            </a:r>
          </a:p>
        </p:txBody>
      </p:sp>
      <p:cxnSp>
        <p:nvCxnSpPr>
          <p:cNvPr id="216" name="Straight Connector 215">
            <a:extLst>
              <a:ext uri="{FF2B5EF4-FFF2-40B4-BE49-F238E27FC236}">
                <a16:creationId xmlns:a16="http://schemas.microsoft.com/office/drawing/2014/main" id="{FAD4EF19-B472-4AEC-BD09-5F4237B56B85}"/>
              </a:ext>
            </a:extLst>
          </p:cNvPr>
          <p:cNvCxnSpPr/>
          <p:nvPr/>
        </p:nvCxnSpPr>
        <p:spPr>
          <a:xfrm flipV="1">
            <a:off x="8981879" y="2807562"/>
            <a:ext cx="0" cy="11186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17" name="TextBox 216">
            <a:extLst>
              <a:ext uri="{FF2B5EF4-FFF2-40B4-BE49-F238E27FC236}">
                <a16:creationId xmlns:a16="http://schemas.microsoft.com/office/drawing/2014/main" id="{20E25B60-EBFD-43D5-B896-84231F96BF31}"/>
              </a:ext>
            </a:extLst>
          </p:cNvPr>
          <p:cNvSpPr txBox="1"/>
          <p:nvPr/>
        </p:nvSpPr>
        <p:spPr>
          <a:xfrm>
            <a:off x="9134279" y="2804557"/>
            <a:ext cx="1196257" cy="276999"/>
          </a:xfrm>
          <a:prstGeom prst="rect">
            <a:avLst/>
          </a:prstGeom>
          <a:noFill/>
        </p:spPr>
        <p:txBody>
          <a:bodyPr wrap="square" rtlCol="0">
            <a:spAutoFit/>
          </a:bodyPr>
          <a:lstStyle/>
          <a:p>
            <a:pPr algn="ctr"/>
            <a:r>
              <a:rPr lang="en-US" sz="1200" dirty="0">
                <a:solidFill>
                  <a:srgbClr val="FF6600"/>
                </a:solidFill>
              </a:rPr>
              <a:t>11.5 yrs. </a:t>
            </a:r>
          </a:p>
        </p:txBody>
      </p:sp>
      <p:cxnSp>
        <p:nvCxnSpPr>
          <p:cNvPr id="218" name="Straight Connector 217">
            <a:extLst>
              <a:ext uri="{FF2B5EF4-FFF2-40B4-BE49-F238E27FC236}">
                <a16:creationId xmlns:a16="http://schemas.microsoft.com/office/drawing/2014/main" id="{09D7C59E-40B2-4935-A3F4-2AB02BE56B79}"/>
              </a:ext>
            </a:extLst>
          </p:cNvPr>
          <p:cNvCxnSpPr/>
          <p:nvPr/>
        </p:nvCxnSpPr>
        <p:spPr>
          <a:xfrm flipV="1">
            <a:off x="9752887" y="2789315"/>
            <a:ext cx="0" cy="11186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19" name="Left Bracket 218">
            <a:extLst>
              <a:ext uri="{FF2B5EF4-FFF2-40B4-BE49-F238E27FC236}">
                <a16:creationId xmlns:a16="http://schemas.microsoft.com/office/drawing/2014/main" id="{19295444-26C6-4AA0-A894-638771442873}"/>
              </a:ext>
            </a:extLst>
          </p:cNvPr>
          <p:cNvSpPr/>
          <p:nvPr/>
        </p:nvSpPr>
        <p:spPr>
          <a:xfrm rot="16200000">
            <a:off x="8893940" y="2208468"/>
            <a:ext cx="175879" cy="1926730"/>
          </a:xfrm>
          <a:prstGeom prst="leftBracket">
            <a:avLst/>
          </a:pr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0" name="TextBox 219">
            <a:extLst>
              <a:ext uri="{FF2B5EF4-FFF2-40B4-BE49-F238E27FC236}">
                <a16:creationId xmlns:a16="http://schemas.microsoft.com/office/drawing/2014/main" id="{A2BC087D-BF98-4959-A234-95C490183A1F}"/>
              </a:ext>
            </a:extLst>
          </p:cNvPr>
          <p:cNvSpPr txBox="1"/>
          <p:nvPr/>
        </p:nvSpPr>
        <p:spPr>
          <a:xfrm>
            <a:off x="8002130" y="3241738"/>
            <a:ext cx="1943116" cy="276999"/>
          </a:xfrm>
          <a:prstGeom prst="rect">
            <a:avLst/>
          </a:prstGeom>
          <a:noFill/>
        </p:spPr>
        <p:txBody>
          <a:bodyPr wrap="square" rtlCol="0">
            <a:spAutoFit/>
          </a:bodyPr>
          <a:lstStyle/>
          <a:p>
            <a:pPr algn="ctr"/>
            <a:r>
              <a:rPr lang="en-US" sz="1200" dirty="0">
                <a:solidFill>
                  <a:srgbClr val="FF6600"/>
                </a:solidFill>
              </a:rPr>
              <a:t>Maintenance Fees Due</a:t>
            </a:r>
          </a:p>
        </p:txBody>
      </p:sp>
      <p:cxnSp>
        <p:nvCxnSpPr>
          <p:cNvPr id="221" name="Straight Arrow Connector 220">
            <a:extLst>
              <a:ext uri="{FF2B5EF4-FFF2-40B4-BE49-F238E27FC236}">
                <a16:creationId xmlns:a16="http://schemas.microsoft.com/office/drawing/2014/main" id="{B2D54143-D8D7-4D98-9027-AE88BD2EEDF8}"/>
              </a:ext>
            </a:extLst>
          </p:cNvPr>
          <p:cNvCxnSpPr/>
          <p:nvPr/>
        </p:nvCxnSpPr>
        <p:spPr>
          <a:xfrm>
            <a:off x="7839408" y="4198111"/>
            <a:ext cx="2585812" cy="0"/>
          </a:xfrm>
          <a:prstGeom prst="straightConnector1">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2" name="Straight Arrow Connector 221">
            <a:extLst>
              <a:ext uri="{FF2B5EF4-FFF2-40B4-BE49-F238E27FC236}">
                <a16:creationId xmlns:a16="http://schemas.microsoft.com/office/drawing/2014/main" id="{1200F9F6-A0F7-49ED-A0AD-B2152012613D}"/>
              </a:ext>
            </a:extLst>
          </p:cNvPr>
          <p:cNvCxnSpPr/>
          <p:nvPr/>
        </p:nvCxnSpPr>
        <p:spPr>
          <a:xfrm>
            <a:off x="8018514" y="4493018"/>
            <a:ext cx="2406706" cy="0"/>
          </a:xfrm>
          <a:prstGeom prst="straightConnector1">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3" name="Straight Arrow Connector 222">
            <a:extLst>
              <a:ext uri="{FF2B5EF4-FFF2-40B4-BE49-F238E27FC236}">
                <a16:creationId xmlns:a16="http://schemas.microsoft.com/office/drawing/2014/main" id="{4F0303DE-7257-4A10-8C53-9F0141F63E5D}"/>
              </a:ext>
            </a:extLst>
          </p:cNvPr>
          <p:cNvCxnSpPr/>
          <p:nvPr/>
        </p:nvCxnSpPr>
        <p:spPr>
          <a:xfrm>
            <a:off x="7976189" y="4811775"/>
            <a:ext cx="2449031" cy="0"/>
          </a:xfrm>
          <a:prstGeom prst="straightConnector1">
            <a:avLst/>
          </a:prstGeom>
          <a:ln>
            <a:solidFill>
              <a:srgbClr val="FF66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8D87DEFC-6783-4EF7-94DE-7B286D102144}"/>
              </a:ext>
            </a:extLst>
          </p:cNvPr>
          <p:cNvCxnSpPr/>
          <p:nvPr/>
        </p:nvCxnSpPr>
        <p:spPr>
          <a:xfrm flipV="1">
            <a:off x="10426096" y="2795539"/>
            <a:ext cx="0" cy="240519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5" name="TextBox 224">
            <a:extLst>
              <a:ext uri="{FF2B5EF4-FFF2-40B4-BE49-F238E27FC236}">
                <a16:creationId xmlns:a16="http://schemas.microsoft.com/office/drawing/2014/main" id="{2823F33E-EB0C-4402-8207-283AB902A3A3}"/>
              </a:ext>
            </a:extLst>
          </p:cNvPr>
          <p:cNvSpPr txBox="1"/>
          <p:nvPr/>
        </p:nvSpPr>
        <p:spPr>
          <a:xfrm>
            <a:off x="9343831" y="5206721"/>
            <a:ext cx="1515341" cy="830997"/>
          </a:xfrm>
          <a:prstGeom prst="rect">
            <a:avLst/>
          </a:prstGeom>
          <a:noFill/>
        </p:spPr>
        <p:txBody>
          <a:bodyPr wrap="square" rtlCol="0">
            <a:spAutoFit/>
          </a:bodyPr>
          <a:lstStyle/>
          <a:p>
            <a:pPr algn="ctr"/>
            <a:r>
              <a:rPr lang="en-US" sz="1200" dirty="0"/>
              <a:t>20 yrs. after </a:t>
            </a:r>
            <a:r>
              <a:rPr lang="en-US" sz="1200" dirty="0" err="1"/>
              <a:t>nonprovisional</a:t>
            </a:r>
            <a:r>
              <a:rPr lang="en-US" sz="1200" dirty="0"/>
              <a:t>/PCT filed, patent term is over</a:t>
            </a:r>
          </a:p>
        </p:txBody>
      </p:sp>
      <p:cxnSp>
        <p:nvCxnSpPr>
          <p:cNvPr id="226" name="Elbow Connector 75">
            <a:extLst>
              <a:ext uri="{FF2B5EF4-FFF2-40B4-BE49-F238E27FC236}">
                <a16:creationId xmlns:a16="http://schemas.microsoft.com/office/drawing/2014/main" id="{204C5D0D-1DA7-4765-AA7E-82FDF7AFE60D}"/>
              </a:ext>
            </a:extLst>
          </p:cNvPr>
          <p:cNvCxnSpPr/>
          <p:nvPr/>
        </p:nvCxnSpPr>
        <p:spPr>
          <a:xfrm>
            <a:off x="5535170" y="4453424"/>
            <a:ext cx="2304238" cy="747305"/>
          </a:xfrm>
          <a:prstGeom prst="bentConnector3">
            <a:avLst>
              <a:gd name="adj1" fmla="val 9149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7" name="Elbow Connector 78">
            <a:extLst>
              <a:ext uri="{FF2B5EF4-FFF2-40B4-BE49-F238E27FC236}">
                <a16:creationId xmlns:a16="http://schemas.microsoft.com/office/drawing/2014/main" id="{24DAC04E-D08E-425B-B636-2E2D5C70DC56}"/>
              </a:ext>
            </a:extLst>
          </p:cNvPr>
          <p:cNvCxnSpPr/>
          <p:nvPr/>
        </p:nvCxnSpPr>
        <p:spPr>
          <a:xfrm>
            <a:off x="5538160" y="4770175"/>
            <a:ext cx="2301248" cy="448826"/>
          </a:xfrm>
          <a:prstGeom prst="bentConnector3">
            <a:avLst>
              <a:gd name="adj1" fmla="val 9155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8" name="Elbow Connector 83">
            <a:extLst>
              <a:ext uri="{FF2B5EF4-FFF2-40B4-BE49-F238E27FC236}">
                <a16:creationId xmlns:a16="http://schemas.microsoft.com/office/drawing/2014/main" id="{83643F2C-6975-4A0A-AAAB-6E165C3BD08B}"/>
              </a:ext>
            </a:extLst>
          </p:cNvPr>
          <p:cNvCxnSpPr>
            <a:endCxn id="189" idx="0"/>
          </p:cNvCxnSpPr>
          <p:nvPr/>
        </p:nvCxnSpPr>
        <p:spPr>
          <a:xfrm>
            <a:off x="5187436" y="2738268"/>
            <a:ext cx="1690949" cy="369507"/>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9" name="TextBox 228">
            <a:extLst>
              <a:ext uri="{FF2B5EF4-FFF2-40B4-BE49-F238E27FC236}">
                <a16:creationId xmlns:a16="http://schemas.microsoft.com/office/drawing/2014/main" id="{A62E4ECE-ACA1-432A-BEC0-4F7D4A2AFE71}"/>
              </a:ext>
            </a:extLst>
          </p:cNvPr>
          <p:cNvSpPr txBox="1"/>
          <p:nvPr/>
        </p:nvSpPr>
        <p:spPr>
          <a:xfrm>
            <a:off x="7701114" y="4990569"/>
            <a:ext cx="825019" cy="461665"/>
          </a:xfrm>
          <a:prstGeom prst="rect">
            <a:avLst/>
          </a:prstGeom>
          <a:noFill/>
        </p:spPr>
        <p:txBody>
          <a:bodyPr wrap="square" rtlCol="0">
            <a:spAutoFit/>
          </a:bodyPr>
          <a:lstStyle/>
          <a:p>
            <a:pPr algn="ctr"/>
            <a:r>
              <a:rPr lang="en-US" sz="1200" dirty="0">
                <a:solidFill>
                  <a:srgbClr val="FF0000"/>
                </a:solidFill>
              </a:rPr>
              <a:t>Patent</a:t>
            </a:r>
          </a:p>
          <a:p>
            <a:pPr algn="ctr"/>
            <a:r>
              <a:rPr lang="en-US" sz="1200" dirty="0">
                <a:solidFill>
                  <a:srgbClr val="FF0000"/>
                </a:solidFill>
              </a:rPr>
              <a:t> rejected</a:t>
            </a:r>
          </a:p>
        </p:txBody>
      </p:sp>
      <p:sp>
        <p:nvSpPr>
          <p:cNvPr id="230" name="TextBox 229">
            <a:extLst>
              <a:ext uri="{FF2B5EF4-FFF2-40B4-BE49-F238E27FC236}">
                <a16:creationId xmlns:a16="http://schemas.microsoft.com/office/drawing/2014/main" id="{3103CDC5-AFC9-4FB4-B0F9-AFB9D522F63E}"/>
              </a:ext>
            </a:extLst>
          </p:cNvPr>
          <p:cNvSpPr txBox="1"/>
          <p:nvPr/>
        </p:nvSpPr>
        <p:spPr>
          <a:xfrm>
            <a:off x="8048431" y="3707784"/>
            <a:ext cx="1943116" cy="276999"/>
          </a:xfrm>
          <a:prstGeom prst="rect">
            <a:avLst/>
          </a:prstGeom>
          <a:noFill/>
        </p:spPr>
        <p:txBody>
          <a:bodyPr wrap="square" rtlCol="0">
            <a:spAutoFit/>
          </a:bodyPr>
          <a:lstStyle/>
          <a:p>
            <a:pPr algn="ctr"/>
            <a:r>
              <a:rPr lang="en-US" sz="1200" dirty="0">
                <a:solidFill>
                  <a:srgbClr val="FF6600"/>
                </a:solidFill>
              </a:rPr>
              <a:t>Maintenance Fees Due</a:t>
            </a:r>
          </a:p>
        </p:txBody>
      </p:sp>
      <p:sp>
        <p:nvSpPr>
          <p:cNvPr id="231" name="Left Bracket 230">
            <a:extLst>
              <a:ext uri="{FF2B5EF4-FFF2-40B4-BE49-F238E27FC236}">
                <a16:creationId xmlns:a16="http://schemas.microsoft.com/office/drawing/2014/main" id="{8E4C5742-F38B-4C3F-B75A-C7C30569F553}"/>
              </a:ext>
            </a:extLst>
          </p:cNvPr>
          <p:cNvSpPr/>
          <p:nvPr/>
        </p:nvSpPr>
        <p:spPr>
          <a:xfrm rot="16200000" flipH="1">
            <a:off x="8988882" y="3072134"/>
            <a:ext cx="198228" cy="1926730"/>
          </a:xfrm>
          <a:prstGeom prst="leftBracket">
            <a:avLst/>
          </a:pr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2" name="TextBox 231">
            <a:extLst>
              <a:ext uri="{FF2B5EF4-FFF2-40B4-BE49-F238E27FC236}">
                <a16:creationId xmlns:a16="http://schemas.microsoft.com/office/drawing/2014/main" id="{3860D91A-C38D-4908-9F54-A2F3E9713B89}"/>
              </a:ext>
            </a:extLst>
          </p:cNvPr>
          <p:cNvSpPr txBox="1"/>
          <p:nvPr/>
        </p:nvSpPr>
        <p:spPr>
          <a:xfrm>
            <a:off x="2293652" y="1878984"/>
            <a:ext cx="1106579" cy="1015663"/>
          </a:xfrm>
          <a:prstGeom prst="rect">
            <a:avLst/>
          </a:prstGeom>
          <a:noFill/>
          <a:ln>
            <a:solidFill>
              <a:schemeClr val="tx1"/>
            </a:solidFill>
          </a:ln>
        </p:spPr>
        <p:txBody>
          <a:bodyPr wrap="square" rtlCol="0">
            <a:spAutoFit/>
          </a:bodyPr>
          <a:lstStyle/>
          <a:p>
            <a:pPr algn="ctr"/>
            <a:r>
              <a:rPr lang="en-US" sz="1200" dirty="0"/>
              <a:t>File US and/or PCT patent application 12 mo.</a:t>
            </a:r>
          </a:p>
        </p:txBody>
      </p:sp>
      <p:sp>
        <p:nvSpPr>
          <p:cNvPr id="233" name="TextBox 232">
            <a:extLst>
              <a:ext uri="{FF2B5EF4-FFF2-40B4-BE49-F238E27FC236}">
                <a16:creationId xmlns:a16="http://schemas.microsoft.com/office/drawing/2014/main" id="{ABD47FF9-D378-4020-A344-4CFB2BDDC38C}"/>
              </a:ext>
            </a:extLst>
          </p:cNvPr>
          <p:cNvSpPr txBox="1"/>
          <p:nvPr/>
        </p:nvSpPr>
        <p:spPr>
          <a:xfrm>
            <a:off x="3520378" y="1497984"/>
            <a:ext cx="1302712" cy="1169551"/>
          </a:xfrm>
          <a:prstGeom prst="rect">
            <a:avLst/>
          </a:prstGeom>
          <a:noFill/>
          <a:ln>
            <a:solidFill>
              <a:schemeClr val="tx1"/>
            </a:solidFill>
          </a:ln>
        </p:spPr>
        <p:txBody>
          <a:bodyPr wrap="square" rtlCol="0">
            <a:spAutoFit/>
          </a:bodyPr>
          <a:lstStyle/>
          <a:p>
            <a:pPr algn="ctr"/>
            <a:r>
              <a:rPr lang="en-US" sz="1000" dirty="0"/>
              <a:t>US/PCT</a:t>
            </a:r>
          </a:p>
          <a:p>
            <a:pPr algn="ctr"/>
            <a:r>
              <a:rPr lang="en-US" sz="1000" dirty="0"/>
              <a:t>Application published</a:t>
            </a:r>
          </a:p>
          <a:p>
            <a:pPr algn="ctr"/>
            <a:r>
              <a:rPr lang="en-US" sz="1000" dirty="0"/>
              <a:t>6 months after filing non-provisional (18 months from priority)</a:t>
            </a:r>
          </a:p>
        </p:txBody>
      </p:sp>
    </p:spTree>
    <p:extLst>
      <p:ext uri="{BB962C8B-B14F-4D97-AF65-F5344CB8AC3E}">
        <p14:creationId xmlns:p14="http://schemas.microsoft.com/office/powerpoint/2010/main" val="3305499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5">
            <a:extLst>
              <a:ext uri="{FF2B5EF4-FFF2-40B4-BE49-F238E27FC236}">
                <a16:creationId xmlns:a16="http://schemas.microsoft.com/office/drawing/2014/main" id="{0C54127C-4135-4A44-B563-C7D41D5DC78C}"/>
              </a:ext>
            </a:extLst>
          </p:cNvPr>
          <p:cNvSpPr>
            <a:spLocks noGrp="1"/>
          </p:cNvSpPr>
          <p:nvPr>
            <p:ph type="title"/>
          </p:nvPr>
        </p:nvSpPr>
        <p:spPr>
          <a:xfrm>
            <a:off x="402211" y="325995"/>
            <a:ext cx="8647196" cy="758824"/>
          </a:xfrm>
        </p:spPr>
        <p:txBody>
          <a:bodyPr>
            <a:noAutofit/>
          </a:bodyPr>
          <a:lstStyle/>
          <a:p>
            <a:r>
              <a:rPr lang="en-US" altLang="en-US" sz="3000" dirty="0"/>
              <a:t>Cost and time associated with patents</a:t>
            </a:r>
            <a:endParaRPr lang="en-US" sz="3000" dirty="0"/>
          </a:p>
        </p:txBody>
      </p:sp>
      <p:sp>
        <p:nvSpPr>
          <p:cNvPr id="14339" name="Rectangle 3"/>
          <p:cNvSpPr>
            <a:spLocks noGrp="1" noChangeArrowheads="1"/>
          </p:cNvSpPr>
          <p:nvPr>
            <p:ph idx="1"/>
          </p:nvPr>
        </p:nvSpPr>
        <p:spPr>
          <a:xfrm>
            <a:off x="271693" y="2003139"/>
            <a:ext cx="8042221" cy="3200400"/>
          </a:xfrm>
        </p:spPr>
        <p:txBody>
          <a:bodyPr>
            <a:noAutofit/>
          </a:bodyPr>
          <a:lstStyle/>
          <a:p>
            <a:pPr>
              <a:buFont typeface="Wingdings" panose="05000000000000000000" pitchFamily="2" charset="2"/>
              <a:buChar char="q"/>
              <a:tabLst>
                <a:tab pos="3771900" algn="l"/>
                <a:tab pos="5486400" algn="l"/>
              </a:tabLst>
            </a:pPr>
            <a:r>
              <a:rPr lang="en-US" altLang="en-US" sz="2000" dirty="0"/>
              <a:t>     Provisional Patent Filing 		   ~5k	       </a:t>
            </a:r>
          </a:p>
          <a:p>
            <a:pPr>
              <a:buFont typeface="Wingdings" panose="05000000000000000000" pitchFamily="2" charset="2"/>
              <a:buChar char="q"/>
              <a:tabLst>
                <a:tab pos="3771900" algn="l"/>
                <a:tab pos="5486400" algn="l"/>
              </a:tabLst>
            </a:pPr>
            <a:r>
              <a:rPr lang="en-US" altLang="en-US" sz="2000" dirty="0"/>
              <a:t>     U.S. Utility  Filing &amp; Prosecution		  ~20k	       </a:t>
            </a:r>
          </a:p>
          <a:p>
            <a:pPr>
              <a:buFont typeface="Wingdings" panose="05000000000000000000" pitchFamily="2" charset="2"/>
              <a:buChar char="q"/>
              <a:tabLst>
                <a:tab pos="3771900" algn="l"/>
                <a:tab pos="5486400" algn="l"/>
              </a:tabLst>
            </a:pPr>
            <a:r>
              <a:rPr lang="en-US" altLang="en-US" sz="2000" dirty="0"/>
              <a:t>     National Stage  (if filing outside US)	  &gt;100k</a:t>
            </a:r>
          </a:p>
          <a:p>
            <a:pPr>
              <a:buFont typeface="Wingdings" panose="05000000000000000000" pitchFamily="2" charset="2"/>
              <a:buChar char="q"/>
              <a:tabLst>
                <a:tab pos="3771900" algn="l"/>
                <a:tab pos="5486400" algn="l"/>
              </a:tabLst>
            </a:pPr>
            <a:r>
              <a:rPr lang="en-US" altLang="en-US" sz="2000" dirty="0"/>
              <a:t>     Issuance of patent claims  		$$ - $$$$</a:t>
            </a:r>
          </a:p>
          <a:p>
            <a:pPr>
              <a:buFont typeface="Wingdings" panose="05000000000000000000" pitchFamily="2" charset="2"/>
              <a:buChar char="q"/>
              <a:tabLst>
                <a:tab pos="3771900" algn="l"/>
                <a:tab pos="5486400" algn="l"/>
              </a:tabLst>
            </a:pPr>
            <a:r>
              <a:rPr lang="en-US" altLang="en-US" sz="2000" dirty="0"/>
              <a:t>     Maintaining applications		  $ - $$</a:t>
            </a:r>
          </a:p>
          <a:p>
            <a:pPr>
              <a:buFont typeface="Wingdings" panose="05000000000000000000" pitchFamily="2" charset="2"/>
              <a:buChar char="q"/>
              <a:tabLst>
                <a:tab pos="3771900" algn="l"/>
                <a:tab pos="5486400" algn="l"/>
              </a:tabLst>
            </a:pPr>
            <a:r>
              <a:rPr lang="en-US" altLang="en-US" sz="2000" dirty="0"/>
              <a:t>     Defending patents and stopping infringers 	$$$ - $$$$$</a:t>
            </a:r>
          </a:p>
          <a:p>
            <a:pPr marL="0" indent="0">
              <a:buNone/>
              <a:tabLst>
                <a:tab pos="3771900" algn="l"/>
                <a:tab pos="5486400" algn="l"/>
              </a:tabLst>
            </a:pPr>
            <a:r>
              <a:rPr lang="en-US" altLang="en-US" sz="2000" dirty="0"/>
              <a:t>   </a:t>
            </a:r>
          </a:p>
        </p:txBody>
      </p:sp>
      <p:sp>
        <p:nvSpPr>
          <p:cNvPr id="7" name="TextBox 6"/>
          <p:cNvSpPr txBox="1"/>
          <p:nvPr/>
        </p:nvSpPr>
        <p:spPr>
          <a:xfrm>
            <a:off x="425559" y="1398313"/>
            <a:ext cx="8891047" cy="492443"/>
          </a:xfrm>
          <a:prstGeom prst="rect">
            <a:avLst/>
          </a:prstGeom>
          <a:noFill/>
        </p:spPr>
        <p:txBody>
          <a:bodyPr wrap="square">
            <a:spAutoFit/>
          </a:bodyPr>
          <a:lstStyle/>
          <a:p>
            <a:pPr>
              <a:defRPr/>
            </a:pPr>
            <a:r>
              <a:rPr lang="en-US" sz="2600" b="1" i="1" u="sng" dirty="0">
                <a:solidFill>
                  <a:schemeClr val="accent1">
                    <a:lumMod val="75000"/>
                  </a:schemeClr>
                </a:solidFill>
              </a:rPr>
              <a:t>Typical Patent Process</a:t>
            </a:r>
            <a:r>
              <a:rPr lang="en-US" sz="2600" b="1" i="1" dirty="0">
                <a:solidFill>
                  <a:schemeClr val="accent1">
                    <a:lumMod val="75000"/>
                  </a:schemeClr>
                </a:solidFill>
              </a:rPr>
              <a:t>		         </a:t>
            </a:r>
            <a:r>
              <a:rPr lang="en-US" sz="2600" b="1" i="1" u="sng" dirty="0">
                <a:solidFill>
                  <a:schemeClr val="accent1">
                    <a:lumMod val="75000"/>
                  </a:schemeClr>
                </a:solidFill>
              </a:rPr>
              <a:t>Money</a:t>
            </a:r>
            <a:r>
              <a:rPr lang="en-US" sz="2600" b="1" i="1" dirty="0">
                <a:solidFill>
                  <a:schemeClr val="accent1">
                    <a:lumMod val="75000"/>
                  </a:schemeClr>
                </a:solidFill>
              </a:rPr>
              <a:t>		    </a:t>
            </a:r>
            <a:r>
              <a:rPr lang="en-US" sz="2600" b="1" i="1" u="sng" dirty="0">
                <a:solidFill>
                  <a:schemeClr val="accent1">
                    <a:lumMod val="75000"/>
                  </a:schemeClr>
                </a:solidFill>
              </a:rPr>
              <a:t>Time</a:t>
            </a:r>
          </a:p>
        </p:txBody>
      </p:sp>
      <p:sp>
        <p:nvSpPr>
          <p:cNvPr id="14" name="Line 4"/>
          <p:cNvSpPr>
            <a:spLocks noChangeShapeType="1"/>
          </p:cNvSpPr>
          <p:nvPr/>
        </p:nvSpPr>
        <p:spPr bwMode="auto">
          <a:xfrm>
            <a:off x="7424309" y="1909530"/>
            <a:ext cx="0" cy="585788"/>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15" name="Line 5"/>
          <p:cNvSpPr>
            <a:spLocks noChangeShapeType="1"/>
          </p:cNvSpPr>
          <p:nvPr/>
        </p:nvSpPr>
        <p:spPr bwMode="auto">
          <a:xfrm>
            <a:off x="7424309" y="2595330"/>
            <a:ext cx="0" cy="76200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16" name="Text Box 6"/>
          <p:cNvSpPr txBox="1">
            <a:spLocks noChangeArrowheads="1"/>
          </p:cNvSpPr>
          <p:nvPr/>
        </p:nvSpPr>
        <p:spPr bwMode="auto">
          <a:xfrm>
            <a:off x="7708471" y="1909530"/>
            <a:ext cx="1608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i="1" dirty="0">
                <a:solidFill>
                  <a:srgbClr val="14726C"/>
                </a:solidFill>
                <a:latin typeface="Arial" charset="0"/>
              </a:rPr>
              <a:t>12 months</a:t>
            </a:r>
          </a:p>
        </p:txBody>
      </p:sp>
      <p:sp>
        <p:nvSpPr>
          <p:cNvPr id="17" name="Text Box 7"/>
          <p:cNvSpPr txBox="1">
            <a:spLocks noChangeArrowheads="1"/>
          </p:cNvSpPr>
          <p:nvPr/>
        </p:nvSpPr>
        <p:spPr bwMode="auto">
          <a:xfrm>
            <a:off x="7721171" y="2744187"/>
            <a:ext cx="1622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i="1" dirty="0">
                <a:solidFill>
                  <a:srgbClr val="14726C"/>
                </a:solidFill>
                <a:latin typeface="Arial" charset="0"/>
              </a:rPr>
              <a:t>30 months</a:t>
            </a:r>
          </a:p>
        </p:txBody>
      </p:sp>
      <p:sp>
        <p:nvSpPr>
          <p:cNvPr id="18" name="Line 8"/>
          <p:cNvSpPr>
            <a:spLocks noChangeShapeType="1"/>
          </p:cNvSpPr>
          <p:nvPr/>
        </p:nvSpPr>
        <p:spPr bwMode="auto">
          <a:xfrm>
            <a:off x="7424309" y="3458930"/>
            <a:ext cx="0" cy="119380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19" name="Text Box 9"/>
          <p:cNvSpPr txBox="1">
            <a:spLocks noChangeArrowheads="1"/>
          </p:cNvSpPr>
          <p:nvPr/>
        </p:nvSpPr>
        <p:spPr bwMode="auto">
          <a:xfrm>
            <a:off x="7621422" y="3603339"/>
            <a:ext cx="21355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i="1" dirty="0">
                <a:solidFill>
                  <a:srgbClr val="14726C"/>
                </a:solidFill>
                <a:latin typeface="Arial" charset="0"/>
              </a:rPr>
              <a:t>2.5 – 20 years</a:t>
            </a:r>
          </a:p>
        </p:txBody>
      </p:sp>
      <p:sp>
        <p:nvSpPr>
          <p:cNvPr id="24" name="Title 3">
            <a:extLst>
              <a:ext uri="{FF2B5EF4-FFF2-40B4-BE49-F238E27FC236}">
                <a16:creationId xmlns:a16="http://schemas.microsoft.com/office/drawing/2014/main" id="{A58246CB-4A6F-4569-A009-BB70FC4066F0}"/>
              </a:ext>
            </a:extLst>
          </p:cNvPr>
          <p:cNvSpPr txBox="1">
            <a:spLocks/>
          </p:cNvSpPr>
          <p:nvPr/>
        </p:nvSpPr>
        <p:spPr>
          <a:xfrm>
            <a:off x="2133601" y="-6096"/>
            <a:ext cx="6623957" cy="1143000"/>
          </a:xfrm>
          <a:prstGeom prst="rect">
            <a:avLst/>
          </a:prstGeom>
        </p:spPr>
        <p:txBody>
          <a:bodyPr vert="horz" lIns="91440" tIns="45720" rIns="91440" bIns="45720" rtlCol="0" anchor="ctr">
            <a:normAutofit/>
          </a:bodyPr>
          <a:lstStyle>
            <a:lvl1pPr algn="l" defTabSz="514350" rtl="0" eaLnBrk="1" latinLnBrk="0" hangingPunct="1">
              <a:spcBef>
                <a:spcPct val="0"/>
              </a:spcBef>
              <a:buNone/>
              <a:defRPr sz="2700" kern="1200">
                <a:solidFill>
                  <a:schemeClr val="tx1"/>
                </a:solidFill>
                <a:latin typeface="+mn-lt"/>
                <a:ea typeface="+mj-ea"/>
                <a:cs typeface="+mj-cs"/>
              </a:defRPr>
            </a:lvl1pPr>
          </a:lstStyle>
          <a:p>
            <a:endParaRPr lang="en-US" sz="3000" dirty="0"/>
          </a:p>
        </p:txBody>
      </p:sp>
      <p:pic>
        <p:nvPicPr>
          <p:cNvPr id="5" name="Graphic 4" descr="Clock">
            <a:extLst>
              <a:ext uri="{FF2B5EF4-FFF2-40B4-BE49-F238E27FC236}">
                <a16:creationId xmlns:a16="http://schemas.microsoft.com/office/drawing/2014/main" id="{582C0F19-1E48-452A-9E6F-654DD1C147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8760" y="4513839"/>
            <a:ext cx="1477596" cy="1477596"/>
          </a:xfrm>
          <a:prstGeom prst="rect">
            <a:avLst/>
          </a:prstGeom>
        </p:spPr>
      </p:pic>
      <p:pic>
        <p:nvPicPr>
          <p:cNvPr id="10" name="Graphic 9" descr="Money">
            <a:extLst>
              <a:ext uri="{FF2B5EF4-FFF2-40B4-BE49-F238E27FC236}">
                <a16:creationId xmlns:a16="http://schemas.microsoft.com/office/drawing/2014/main" id="{D4A798CD-DBDC-4A03-8BC4-AC358325C6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9584" y="4652730"/>
            <a:ext cx="1202605" cy="1202605"/>
          </a:xfrm>
          <a:prstGeom prst="rect">
            <a:avLst/>
          </a:prstGeom>
        </p:spPr>
      </p:pic>
      <p:sp>
        <p:nvSpPr>
          <p:cNvPr id="23" name="Rectangle 22">
            <a:extLst>
              <a:ext uri="{FF2B5EF4-FFF2-40B4-BE49-F238E27FC236}">
                <a16:creationId xmlns:a16="http://schemas.microsoft.com/office/drawing/2014/main" id="{01FA5402-730D-4F75-8DFE-8F05543A5E80}"/>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2" name="Picture 31">
            <a:extLst>
              <a:ext uri="{FF2B5EF4-FFF2-40B4-BE49-F238E27FC236}">
                <a16:creationId xmlns:a16="http://schemas.microsoft.com/office/drawing/2014/main" id="{C1FABBC9-66DE-4C62-AEB8-2AFE292AABF5}"/>
              </a:ext>
            </a:extLst>
          </p:cNvPr>
          <p:cNvPicPr>
            <a:picLocks noChangeAspect="1"/>
          </p:cNvPicPr>
          <p:nvPr/>
        </p:nvPicPr>
        <p:blipFill>
          <a:blip r:embed="rId7"/>
          <a:stretch>
            <a:fillRect/>
          </a:stretch>
        </p:blipFill>
        <p:spPr>
          <a:xfrm>
            <a:off x="292418" y="6002966"/>
            <a:ext cx="7124258" cy="857250"/>
          </a:xfrm>
          <a:prstGeom prst="rect">
            <a:avLst/>
          </a:prstGeom>
        </p:spPr>
      </p:pic>
      <p:pic>
        <p:nvPicPr>
          <p:cNvPr id="37" name="Picture 36">
            <a:extLst>
              <a:ext uri="{FF2B5EF4-FFF2-40B4-BE49-F238E27FC236}">
                <a16:creationId xmlns:a16="http://schemas.microsoft.com/office/drawing/2014/main" id="{F2B0BF34-6CC1-4DDC-8111-6AA6FA1F03FF}"/>
              </a:ext>
            </a:extLst>
          </p:cNvPr>
          <p:cNvPicPr>
            <a:picLocks noChangeAspect="1"/>
          </p:cNvPicPr>
          <p:nvPr/>
        </p:nvPicPr>
        <p:blipFill>
          <a:blip r:embed="rId8"/>
          <a:stretch>
            <a:fillRect/>
          </a:stretch>
        </p:blipFill>
        <p:spPr>
          <a:xfrm>
            <a:off x="10419741" y="214120"/>
            <a:ext cx="1407238" cy="1245021"/>
          </a:xfrm>
          <a:prstGeom prst="rect">
            <a:avLst/>
          </a:prstGeom>
        </p:spPr>
      </p:pic>
      <p:grpSp>
        <p:nvGrpSpPr>
          <p:cNvPr id="38" name="Group 37">
            <a:extLst>
              <a:ext uri="{FF2B5EF4-FFF2-40B4-BE49-F238E27FC236}">
                <a16:creationId xmlns:a16="http://schemas.microsoft.com/office/drawing/2014/main" id="{30D74FF3-2D46-43C1-A46A-69C93A1CBC90}"/>
              </a:ext>
            </a:extLst>
          </p:cNvPr>
          <p:cNvGrpSpPr/>
          <p:nvPr/>
        </p:nvGrpSpPr>
        <p:grpSpPr>
          <a:xfrm>
            <a:off x="10486806" y="521091"/>
            <a:ext cx="1249412" cy="624706"/>
            <a:chOff x="10441836" y="521091"/>
            <a:chExt cx="1249412" cy="624706"/>
          </a:xfrm>
        </p:grpSpPr>
        <p:sp>
          <p:nvSpPr>
            <p:cNvPr id="39" name="Rounded Rectangle 10">
              <a:extLst>
                <a:ext uri="{FF2B5EF4-FFF2-40B4-BE49-F238E27FC236}">
                  <a16:creationId xmlns:a16="http://schemas.microsoft.com/office/drawing/2014/main" id="{97F94CCE-FEA4-4068-B36E-83D1A9737B35}"/>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Rounded Rectangle 4">
              <a:extLst>
                <a:ext uri="{FF2B5EF4-FFF2-40B4-BE49-F238E27FC236}">
                  <a16:creationId xmlns:a16="http://schemas.microsoft.com/office/drawing/2014/main" id="{0EBE5815-944A-47F0-BB8B-2DD1692F76F2}"/>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Tree>
    <p:extLst>
      <p:ext uri="{BB962C8B-B14F-4D97-AF65-F5344CB8AC3E}">
        <p14:creationId xmlns:p14="http://schemas.microsoft.com/office/powerpoint/2010/main" val="180834015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36433" y="1287334"/>
            <a:ext cx="5746230" cy="53123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solidFill>
                  <a:srgbClr val="005288"/>
                </a:solidFill>
              </a:rPr>
              <a:t>Can you prove that someone is infringing on your IP?</a:t>
            </a:r>
          </a:p>
          <a:p>
            <a:pPr marL="285750" indent="-285750">
              <a:lnSpc>
                <a:spcPct val="150000"/>
              </a:lnSpc>
              <a:buFont typeface="Arial" panose="020B0604020202020204" pitchFamily="34" charset="0"/>
              <a:buChar char="•"/>
            </a:pPr>
            <a:r>
              <a:rPr lang="en-US" sz="2400" dirty="0">
                <a:solidFill>
                  <a:srgbClr val="005288"/>
                </a:solidFill>
              </a:rPr>
              <a:t>Are you able to enforce rights against those people?</a:t>
            </a:r>
          </a:p>
          <a:p>
            <a:pPr marL="285750" indent="-285750">
              <a:lnSpc>
                <a:spcPct val="150000"/>
              </a:lnSpc>
              <a:buFont typeface="Arial" panose="020B0604020202020204" pitchFamily="34" charset="0"/>
              <a:buChar char="•"/>
            </a:pPr>
            <a:r>
              <a:rPr lang="en-US" sz="2400" dirty="0">
                <a:solidFill>
                  <a:srgbClr val="005288"/>
                </a:solidFill>
              </a:rPr>
              <a:t>Would it make economic sense to pursue lawsuit? Commercial value of patent vs. enforcement costs</a:t>
            </a:r>
          </a:p>
          <a:p>
            <a:pPr marL="285750" indent="-285750">
              <a:lnSpc>
                <a:spcPct val="150000"/>
              </a:lnSpc>
              <a:buFont typeface="Arial" panose="020B0604020202020204" pitchFamily="34" charset="0"/>
              <a:buChar char="•"/>
            </a:pPr>
            <a:r>
              <a:rPr lang="en-US" sz="2400" dirty="0">
                <a:solidFill>
                  <a:srgbClr val="005288"/>
                </a:solidFill>
              </a:rPr>
              <a:t>Are people willing to pay</a:t>
            </a:r>
          </a:p>
          <a:p>
            <a:pPr>
              <a:lnSpc>
                <a:spcPct val="150000"/>
              </a:lnSpc>
            </a:pPr>
            <a:endParaRPr lang="en-US" dirty="0"/>
          </a:p>
          <a:p>
            <a:pPr>
              <a:lnSpc>
                <a:spcPct val="150000"/>
              </a:lnSpc>
            </a:pPr>
            <a:endParaRPr lang="en-US" dirty="0"/>
          </a:p>
        </p:txBody>
      </p:sp>
      <p:sp>
        <p:nvSpPr>
          <p:cNvPr id="9" name="Rectangle 8"/>
          <p:cNvSpPr/>
          <p:nvPr/>
        </p:nvSpPr>
        <p:spPr>
          <a:xfrm>
            <a:off x="815292" y="5386000"/>
            <a:ext cx="4800600" cy="369332"/>
          </a:xfrm>
          <a:prstGeom prst="rect">
            <a:avLst/>
          </a:prstGeom>
        </p:spPr>
        <p:txBody>
          <a:bodyPr wrap="square">
            <a:spAutoFit/>
          </a:bodyPr>
          <a:lstStyle/>
          <a:p>
            <a:r>
              <a:rPr lang="en-US" dirty="0"/>
              <a:t>Method of swinging on a swing US 6368227</a:t>
            </a:r>
          </a:p>
        </p:txBody>
      </p:sp>
      <p:sp>
        <p:nvSpPr>
          <p:cNvPr id="6" name="Title 15">
            <a:extLst>
              <a:ext uri="{FF2B5EF4-FFF2-40B4-BE49-F238E27FC236}">
                <a16:creationId xmlns:a16="http://schemas.microsoft.com/office/drawing/2014/main" id="{28B5A43A-39E5-4803-9200-7F07DAED8AF3}"/>
              </a:ext>
            </a:extLst>
          </p:cNvPr>
          <p:cNvSpPr txBox="1">
            <a:spLocks/>
          </p:cNvSpPr>
          <p:nvPr/>
        </p:nvSpPr>
        <p:spPr>
          <a:xfrm>
            <a:off x="402211" y="325995"/>
            <a:ext cx="8647196" cy="7588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5288"/>
                </a:solidFill>
                <a:latin typeface="+mj-lt"/>
                <a:ea typeface="+mj-ea"/>
                <a:cs typeface="+mj-cs"/>
              </a:defRPr>
            </a:lvl1pPr>
          </a:lstStyle>
          <a:p>
            <a:r>
              <a:rPr lang="en-US" altLang="en-US" sz="3200" dirty="0"/>
              <a:t>Commercial value of patent</a:t>
            </a:r>
            <a:endParaRPr lang="en-US" sz="3000" dirty="0"/>
          </a:p>
        </p:txBody>
      </p:sp>
      <p:pic>
        <p:nvPicPr>
          <p:cNvPr id="2" name="Picture 1">
            <a:extLst>
              <a:ext uri="{FF2B5EF4-FFF2-40B4-BE49-F238E27FC236}">
                <a16:creationId xmlns:a16="http://schemas.microsoft.com/office/drawing/2014/main" id="{85E5FE25-6B7F-4290-9795-82437CAE409E}"/>
              </a:ext>
            </a:extLst>
          </p:cNvPr>
          <p:cNvPicPr>
            <a:picLocks noChangeAspect="1"/>
          </p:cNvPicPr>
          <p:nvPr/>
        </p:nvPicPr>
        <p:blipFill>
          <a:blip r:embed="rId3"/>
          <a:stretch>
            <a:fillRect/>
          </a:stretch>
        </p:blipFill>
        <p:spPr>
          <a:xfrm>
            <a:off x="1505285" y="942530"/>
            <a:ext cx="3000375" cy="4362450"/>
          </a:xfrm>
          <a:prstGeom prst="rect">
            <a:avLst/>
          </a:prstGeom>
        </p:spPr>
      </p:pic>
      <p:pic>
        <p:nvPicPr>
          <p:cNvPr id="10" name="Picture 9">
            <a:extLst>
              <a:ext uri="{FF2B5EF4-FFF2-40B4-BE49-F238E27FC236}">
                <a16:creationId xmlns:a16="http://schemas.microsoft.com/office/drawing/2014/main" id="{BA8CB9E6-3093-42B0-BD91-554BE568A43A}"/>
              </a:ext>
            </a:extLst>
          </p:cNvPr>
          <p:cNvPicPr>
            <a:picLocks noChangeAspect="1"/>
          </p:cNvPicPr>
          <p:nvPr/>
        </p:nvPicPr>
        <p:blipFill>
          <a:blip r:embed="rId4"/>
          <a:stretch>
            <a:fillRect/>
          </a:stretch>
        </p:blipFill>
        <p:spPr>
          <a:xfrm>
            <a:off x="10419741" y="214120"/>
            <a:ext cx="1407238" cy="1245021"/>
          </a:xfrm>
          <a:prstGeom prst="rect">
            <a:avLst/>
          </a:prstGeom>
        </p:spPr>
      </p:pic>
      <p:grpSp>
        <p:nvGrpSpPr>
          <p:cNvPr id="11" name="Group 10">
            <a:extLst>
              <a:ext uri="{FF2B5EF4-FFF2-40B4-BE49-F238E27FC236}">
                <a16:creationId xmlns:a16="http://schemas.microsoft.com/office/drawing/2014/main" id="{49CA4776-E1E2-4A91-A791-75E06B4D8804}"/>
              </a:ext>
            </a:extLst>
          </p:cNvPr>
          <p:cNvGrpSpPr/>
          <p:nvPr/>
        </p:nvGrpSpPr>
        <p:grpSpPr>
          <a:xfrm>
            <a:off x="10486806" y="521091"/>
            <a:ext cx="1249412" cy="624706"/>
            <a:chOff x="10441836" y="521091"/>
            <a:chExt cx="1249412" cy="624706"/>
          </a:xfrm>
        </p:grpSpPr>
        <p:sp>
          <p:nvSpPr>
            <p:cNvPr id="12" name="Rounded Rectangle 10">
              <a:extLst>
                <a:ext uri="{FF2B5EF4-FFF2-40B4-BE49-F238E27FC236}">
                  <a16:creationId xmlns:a16="http://schemas.microsoft.com/office/drawing/2014/main" id="{78501AA0-C5A9-4363-9CC8-8E69AE0DAE8E}"/>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FFD5F595-1A8E-474A-BB6D-70930D2E831D}"/>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
        <p:nvSpPr>
          <p:cNvPr id="3" name="Rectangle 2">
            <a:extLst>
              <a:ext uri="{FF2B5EF4-FFF2-40B4-BE49-F238E27FC236}">
                <a16:creationId xmlns:a16="http://schemas.microsoft.com/office/drawing/2014/main" id="{E7274274-0D1C-4555-B707-F2C4DA9F9628}"/>
              </a:ext>
            </a:extLst>
          </p:cNvPr>
          <p:cNvSpPr/>
          <p:nvPr/>
        </p:nvSpPr>
        <p:spPr>
          <a:xfrm>
            <a:off x="1505285" y="942530"/>
            <a:ext cx="3000375" cy="43624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169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2590801" y="3098800"/>
            <a:ext cx="2670175" cy="558800"/>
          </a:xfrm>
          <a:prstGeom prst="roundRect">
            <a:avLst>
              <a:gd name="adj" fmla="val 10000"/>
            </a:avLst>
          </a:prstGeom>
          <a:noFill/>
          <a:ln>
            <a:noFill/>
          </a:ln>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43012" name="TextBox 2"/>
          <p:cNvSpPr txBox="1">
            <a:spLocks noChangeArrowheads="1"/>
          </p:cNvSpPr>
          <p:nvPr/>
        </p:nvSpPr>
        <p:spPr bwMode="auto">
          <a:xfrm>
            <a:off x="3810000" y="1600201"/>
            <a:ext cx="4114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solidFill>
                  <a:srgbClr val="005288"/>
                </a:solidFill>
              </a:rPr>
              <a:t>Right to </a:t>
            </a:r>
            <a:r>
              <a:rPr lang="en-US" altLang="en-US" sz="2400" b="1" i="1" dirty="0">
                <a:solidFill>
                  <a:srgbClr val="005288"/>
                </a:solidFill>
              </a:rPr>
              <a:t>prevent</a:t>
            </a:r>
            <a:r>
              <a:rPr lang="en-US" altLang="en-US" sz="2400" dirty="0">
                <a:solidFill>
                  <a:srgbClr val="005288"/>
                </a:solidFill>
              </a:rPr>
              <a:t> others from </a:t>
            </a:r>
          </a:p>
          <a:p>
            <a:pPr algn="ctr" eaLnBrk="1" hangingPunct="1"/>
            <a:endParaRPr lang="en-US" altLang="en-US" sz="2400" dirty="0">
              <a:solidFill>
                <a:srgbClr val="005288"/>
              </a:solidFill>
            </a:endParaRPr>
          </a:p>
          <a:p>
            <a:pPr algn="ctr" eaLnBrk="1" hangingPunct="1"/>
            <a:r>
              <a:rPr lang="en-US" altLang="en-US" sz="2400" dirty="0">
                <a:solidFill>
                  <a:srgbClr val="005288"/>
                </a:solidFill>
              </a:rPr>
              <a:t>Making</a:t>
            </a:r>
          </a:p>
          <a:p>
            <a:pPr algn="ctr" eaLnBrk="1" hangingPunct="1"/>
            <a:r>
              <a:rPr lang="en-US" altLang="en-US" sz="2400" dirty="0">
                <a:solidFill>
                  <a:srgbClr val="005288"/>
                </a:solidFill>
              </a:rPr>
              <a:t>Using</a:t>
            </a:r>
          </a:p>
          <a:p>
            <a:pPr algn="ctr" eaLnBrk="1" hangingPunct="1"/>
            <a:r>
              <a:rPr lang="en-US" altLang="en-US" sz="2400" dirty="0">
                <a:solidFill>
                  <a:srgbClr val="005288"/>
                </a:solidFill>
              </a:rPr>
              <a:t>Selling</a:t>
            </a:r>
          </a:p>
          <a:p>
            <a:pPr algn="ctr" eaLnBrk="1" hangingPunct="1"/>
            <a:endParaRPr lang="en-US" altLang="en-US" sz="2400" dirty="0">
              <a:solidFill>
                <a:srgbClr val="005288"/>
              </a:solidFill>
            </a:endParaRPr>
          </a:p>
          <a:p>
            <a:pPr algn="ctr" eaLnBrk="1" hangingPunct="1"/>
            <a:r>
              <a:rPr lang="en-US" altLang="en-US" sz="2400" dirty="0">
                <a:solidFill>
                  <a:srgbClr val="005288"/>
                </a:solidFill>
              </a:rPr>
              <a:t>invention in country of patent</a:t>
            </a:r>
          </a:p>
        </p:txBody>
      </p:sp>
      <p:sp>
        <p:nvSpPr>
          <p:cNvPr id="43013" name="TextBox 2"/>
          <p:cNvSpPr txBox="1">
            <a:spLocks noChangeArrowheads="1"/>
          </p:cNvSpPr>
          <p:nvPr/>
        </p:nvSpPr>
        <p:spPr bwMode="auto">
          <a:xfrm>
            <a:off x="1905000" y="475688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i="1">
                <a:solidFill>
                  <a:srgbClr val="FF0000"/>
                </a:solidFill>
              </a:rPr>
              <a:t>It does NOT give you the right to make/use/sell it yourself.</a:t>
            </a:r>
          </a:p>
        </p:txBody>
      </p:sp>
      <p:sp>
        <p:nvSpPr>
          <p:cNvPr id="4" name="Down Arrow 3"/>
          <p:cNvSpPr/>
          <p:nvPr/>
        </p:nvSpPr>
        <p:spPr>
          <a:xfrm>
            <a:off x="5715000" y="5202968"/>
            <a:ext cx="190500" cy="31591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15" name="TextBox 7"/>
          <p:cNvSpPr txBox="1">
            <a:spLocks noChangeArrowheads="1"/>
          </p:cNvSpPr>
          <p:nvPr/>
        </p:nvSpPr>
        <p:spPr bwMode="auto">
          <a:xfrm>
            <a:off x="1828800" y="5529993"/>
            <a:ext cx="800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i="1" dirty="0">
                <a:solidFill>
                  <a:schemeClr val="tx2"/>
                </a:solidFill>
              </a:rPr>
              <a:t>Freedom-to-Operate</a:t>
            </a:r>
          </a:p>
        </p:txBody>
      </p:sp>
      <p:sp>
        <p:nvSpPr>
          <p:cNvPr id="8" name="Title 15">
            <a:extLst>
              <a:ext uri="{FF2B5EF4-FFF2-40B4-BE49-F238E27FC236}">
                <a16:creationId xmlns:a16="http://schemas.microsoft.com/office/drawing/2014/main" id="{83A29E02-470C-440C-B0A9-AAAFCDB0124F}"/>
              </a:ext>
            </a:extLst>
          </p:cNvPr>
          <p:cNvSpPr txBox="1">
            <a:spLocks/>
          </p:cNvSpPr>
          <p:nvPr/>
        </p:nvSpPr>
        <p:spPr>
          <a:xfrm>
            <a:off x="402211" y="325995"/>
            <a:ext cx="8647196" cy="7588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5288"/>
                </a:solidFill>
                <a:latin typeface="+mj-lt"/>
                <a:ea typeface="+mj-ea"/>
                <a:cs typeface="+mj-cs"/>
              </a:defRPr>
            </a:lvl1pPr>
          </a:lstStyle>
          <a:p>
            <a:r>
              <a:rPr lang="en-US" sz="3200" dirty="0"/>
              <a:t>Freedom-to-operate</a:t>
            </a:r>
            <a:endParaRPr lang="en-US" sz="3000" dirty="0"/>
          </a:p>
        </p:txBody>
      </p:sp>
      <p:sp>
        <p:nvSpPr>
          <p:cNvPr id="11" name="Rectangle 10">
            <a:extLst>
              <a:ext uri="{FF2B5EF4-FFF2-40B4-BE49-F238E27FC236}">
                <a16:creationId xmlns:a16="http://schemas.microsoft.com/office/drawing/2014/main" id="{D8AB7771-92EC-484F-8830-C778CC49B8C6}"/>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D2B4CC97-91F2-48A9-B234-29A8149E4424}"/>
              </a:ext>
            </a:extLst>
          </p:cNvPr>
          <p:cNvPicPr>
            <a:picLocks noChangeAspect="1"/>
          </p:cNvPicPr>
          <p:nvPr/>
        </p:nvPicPr>
        <p:blipFill>
          <a:blip r:embed="rId3"/>
          <a:stretch>
            <a:fillRect/>
          </a:stretch>
        </p:blipFill>
        <p:spPr>
          <a:xfrm>
            <a:off x="292418" y="6002966"/>
            <a:ext cx="7124258" cy="857250"/>
          </a:xfrm>
          <a:prstGeom prst="rect">
            <a:avLst/>
          </a:prstGeom>
        </p:spPr>
      </p:pic>
      <p:pic>
        <p:nvPicPr>
          <p:cNvPr id="13" name="Picture 12">
            <a:extLst>
              <a:ext uri="{FF2B5EF4-FFF2-40B4-BE49-F238E27FC236}">
                <a16:creationId xmlns:a16="http://schemas.microsoft.com/office/drawing/2014/main" id="{8077B9C3-7FF2-409C-92DD-E8DFA7387837}"/>
              </a:ext>
            </a:extLst>
          </p:cNvPr>
          <p:cNvPicPr>
            <a:picLocks noChangeAspect="1"/>
          </p:cNvPicPr>
          <p:nvPr/>
        </p:nvPicPr>
        <p:blipFill>
          <a:blip r:embed="rId4"/>
          <a:stretch>
            <a:fillRect/>
          </a:stretch>
        </p:blipFill>
        <p:spPr>
          <a:xfrm>
            <a:off x="10419741" y="214120"/>
            <a:ext cx="1407238" cy="1245021"/>
          </a:xfrm>
          <a:prstGeom prst="rect">
            <a:avLst/>
          </a:prstGeom>
        </p:spPr>
      </p:pic>
      <p:grpSp>
        <p:nvGrpSpPr>
          <p:cNvPr id="14" name="Group 13">
            <a:extLst>
              <a:ext uri="{FF2B5EF4-FFF2-40B4-BE49-F238E27FC236}">
                <a16:creationId xmlns:a16="http://schemas.microsoft.com/office/drawing/2014/main" id="{0AB7BADD-07F0-40B4-AAF1-6D0DF5145B2B}"/>
              </a:ext>
            </a:extLst>
          </p:cNvPr>
          <p:cNvGrpSpPr/>
          <p:nvPr/>
        </p:nvGrpSpPr>
        <p:grpSpPr>
          <a:xfrm>
            <a:off x="10486806" y="521091"/>
            <a:ext cx="1249412" cy="624706"/>
            <a:chOff x="10441836" y="521091"/>
            <a:chExt cx="1249412" cy="624706"/>
          </a:xfrm>
        </p:grpSpPr>
        <p:sp>
          <p:nvSpPr>
            <p:cNvPr id="15" name="Rounded Rectangle 10">
              <a:extLst>
                <a:ext uri="{FF2B5EF4-FFF2-40B4-BE49-F238E27FC236}">
                  <a16:creationId xmlns:a16="http://schemas.microsoft.com/office/drawing/2014/main" id="{7A1FF1B2-B4AA-44F9-9468-29A9B301ED84}"/>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8BF479AA-05BD-49C5-95CB-2AD143DC79DC}"/>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Tree>
    <p:extLst>
      <p:ext uri="{BB962C8B-B14F-4D97-AF65-F5344CB8AC3E}">
        <p14:creationId xmlns:p14="http://schemas.microsoft.com/office/powerpoint/2010/main" val="548168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95082"/>
            <a:ext cx="10974833" cy="5721418"/>
          </a:xfrm>
        </p:spPr>
        <p:txBody>
          <a:bodyPr>
            <a:noAutofit/>
          </a:bodyPr>
          <a:lstStyle/>
          <a:p>
            <a:pPr>
              <a:lnSpc>
                <a:spcPct val="100000"/>
              </a:lnSpc>
              <a:spcBef>
                <a:spcPts val="0"/>
              </a:spcBef>
            </a:pPr>
            <a:r>
              <a:rPr lang="en-US" sz="3200" dirty="0">
                <a:solidFill>
                  <a:srgbClr val="155288"/>
                </a:solidFill>
              </a:rPr>
              <a:t>The Drug Price Competition and Patent Term Restoration Act - better known as the Hatch-Waxman Act (HWA), is a comprehensive legal framework enacted by Congress in 1984 to streamline the process for generic pharmaceutical approvals </a:t>
            </a:r>
          </a:p>
          <a:p>
            <a:pPr>
              <a:lnSpc>
                <a:spcPct val="100000"/>
              </a:lnSpc>
              <a:spcBef>
                <a:spcPts val="0"/>
              </a:spcBef>
            </a:pPr>
            <a:r>
              <a:rPr lang="en-US" sz="3200" dirty="0">
                <a:solidFill>
                  <a:srgbClr val="155288"/>
                </a:solidFill>
              </a:rPr>
              <a:t>Preserve incentives for innovation (exclusivity), including the creation of a procedure for patent litigation involving generic pharmaceuticals. </a:t>
            </a:r>
          </a:p>
          <a:p>
            <a:pPr>
              <a:lnSpc>
                <a:spcPct val="100000"/>
              </a:lnSpc>
              <a:spcBef>
                <a:spcPts val="0"/>
              </a:spcBef>
            </a:pPr>
            <a:r>
              <a:rPr lang="en-US" sz="3200" u="sng" dirty="0">
                <a:solidFill>
                  <a:srgbClr val="155288"/>
                </a:solidFill>
              </a:rPr>
              <a:t>Resource</a:t>
            </a:r>
            <a:r>
              <a:rPr lang="en-US" sz="3200" dirty="0">
                <a:solidFill>
                  <a:srgbClr val="155288"/>
                </a:solidFill>
              </a:rPr>
              <a:t>: </a:t>
            </a:r>
            <a:r>
              <a:rPr lang="en-US" sz="3200" dirty="0">
                <a:solidFill>
                  <a:srgbClr val="155288"/>
                </a:solidFill>
                <a:hlinkClick r:id="rId2"/>
              </a:rPr>
              <a:t>https://www.fda.gov/drugs/abbreviated-new-drug-application-anda/hatch-waxman-letters</a:t>
            </a:r>
            <a:endParaRPr lang="en-US" sz="3200" dirty="0">
              <a:solidFill>
                <a:srgbClr val="155288"/>
              </a:solidFill>
            </a:endParaRPr>
          </a:p>
          <a:p>
            <a:pPr marL="0" indent="0">
              <a:lnSpc>
                <a:spcPct val="100000"/>
              </a:lnSpc>
              <a:spcBef>
                <a:spcPts val="0"/>
              </a:spcBef>
              <a:buNone/>
            </a:pPr>
            <a:endParaRPr lang="en-US" sz="3200" dirty="0">
              <a:solidFill>
                <a:srgbClr val="155288"/>
              </a:solidFill>
            </a:endParaRPr>
          </a:p>
          <a:p>
            <a:pPr>
              <a:lnSpc>
                <a:spcPct val="100000"/>
              </a:lnSpc>
              <a:spcBef>
                <a:spcPts val="0"/>
              </a:spcBef>
            </a:pPr>
            <a:endParaRPr lang="en-US" sz="3200" dirty="0">
              <a:solidFill>
                <a:srgbClr val="155288"/>
              </a:solidFill>
            </a:endParaRPr>
          </a:p>
          <a:p>
            <a:pPr marL="0" indent="0">
              <a:lnSpc>
                <a:spcPct val="100000"/>
              </a:lnSpc>
              <a:spcBef>
                <a:spcPts val="0"/>
              </a:spcBef>
              <a:buNone/>
            </a:pPr>
            <a:endParaRPr lang="en-US" sz="3200" dirty="0">
              <a:solidFill>
                <a:srgbClr val="155288"/>
              </a:solidFill>
            </a:endParaRPr>
          </a:p>
        </p:txBody>
      </p:sp>
      <p:sp>
        <p:nvSpPr>
          <p:cNvPr id="5" name="Rectangle 2">
            <a:extLst>
              <a:ext uri="{FF2B5EF4-FFF2-40B4-BE49-F238E27FC236}">
                <a16:creationId xmlns:a16="http://schemas.microsoft.com/office/drawing/2014/main" id="{F6DF669A-DB39-F342-B4C5-B9ED9705B8BB}"/>
              </a:ext>
            </a:extLst>
          </p:cNvPr>
          <p:cNvSpPr txBox="1">
            <a:spLocks noChangeArrowheads="1"/>
          </p:cNvSpPr>
          <p:nvPr/>
        </p:nvSpPr>
        <p:spPr>
          <a:xfrm>
            <a:off x="0" y="395839"/>
            <a:ext cx="11554618" cy="7804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lumMod val="85000"/>
                  </a:schemeClr>
                </a:solidFill>
                <a:latin typeface="Corbel"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4000" b="1" i="0" u="none" strike="noStrike" kern="1200" cap="none" spc="0" normalizeH="0" baseline="0" noProof="0" dirty="0">
              <a:ln>
                <a:noFill/>
              </a:ln>
              <a:solidFill>
                <a:srgbClr val="005288"/>
              </a:solidFill>
              <a:effectLst/>
              <a:uLnTx/>
              <a:uFillTx/>
              <a:latin typeface="Arial" panose="020B0604020202020204" pitchFamily="34" charset="0"/>
              <a:ea typeface="+mj-ea"/>
              <a:cs typeface="Arial" panose="020B0604020202020204" pitchFamily="34" charset="0"/>
            </a:endParaRPr>
          </a:p>
        </p:txBody>
      </p:sp>
      <p:sp>
        <p:nvSpPr>
          <p:cNvPr id="9" name="Title 15">
            <a:extLst>
              <a:ext uri="{FF2B5EF4-FFF2-40B4-BE49-F238E27FC236}">
                <a16:creationId xmlns:a16="http://schemas.microsoft.com/office/drawing/2014/main" id="{A1A5881C-1BC6-461D-9660-AE4642913AC2}"/>
              </a:ext>
            </a:extLst>
          </p:cNvPr>
          <p:cNvSpPr>
            <a:spLocks noGrp="1"/>
          </p:cNvSpPr>
          <p:nvPr>
            <p:ph type="title"/>
          </p:nvPr>
        </p:nvSpPr>
        <p:spPr>
          <a:xfrm>
            <a:off x="402211" y="325995"/>
            <a:ext cx="8647196" cy="758824"/>
          </a:xfrm>
        </p:spPr>
        <p:txBody>
          <a:bodyPr>
            <a:noAutofit/>
          </a:bodyPr>
          <a:lstStyle/>
          <a:p>
            <a:pPr lvl="0">
              <a:lnSpc>
                <a:spcPct val="100000"/>
              </a:lnSpc>
              <a:defRPr/>
            </a:pPr>
            <a:r>
              <a:rPr lang="en-US" altLang="en-US" sz="3200" dirty="0">
                <a:latin typeface="Arial" panose="020B0604020202020204" pitchFamily="34" charset="0"/>
                <a:cs typeface="Arial" panose="020B0604020202020204" pitchFamily="34" charset="0"/>
              </a:rPr>
              <a:t>Hatch Waxman Amendment 1984</a:t>
            </a:r>
          </a:p>
        </p:txBody>
      </p:sp>
      <p:pic>
        <p:nvPicPr>
          <p:cNvPr id="13" name="Picture 12">
            <a:extLst>
              <a:ext uri="{FF2B5EF4-FFF2-40B4-BE49-F238E27FC236}">
                <a16:creationId xmlns:a16="http://schemas.microsoft.com/office/drawing/2014/main" id="{99A9AFC1-A03B-432A-9F27-75995DAF6480}"/>
              </a:ext>
            </a:extLst>
          </p:cNvPr>
          <p:cNvPicPr>
            <a:picLocks noChangeAspect="1"/>
          </p:cNvPicPr>
          <p:nvPr/>
        </p:nvPicPr>
        <p:blipFill>
          <a:blip r:embed="rId3"/>
          <a:stretch>
            <a:fillRect/>
          </a:stretch>
        </p:blipFill>
        <p:spPr>
          <a:xfrm>
            <a:off x="10419741" y="214120"/>
            <a:ext cx="1407238" cy="1245021"/>
          </a:xfrm>
          <a:prstGeom prst="rect">
            <a:avLst/>
          </a:prstGeom>
        </p:spPr>
      </p:pic>
      <p:grpSp>
        <p:nvGrpSpPr>
          <p:cNvPr id="14" name="Group 13">
            <a:extLst>
              <a:ext uri="{FF2B5EF4-FFF2-40B4-BE49-F238E27FC236}">
                <a16:creationId xmlns:a16="http://schemas.microsoft.com/office/drawing/2014/main" id="{5DF1E3C8-DFC8-4DE9-A200-8A2D300ECC72}"/>
              </a:ext>
            </a:extLst>
          </p:cNvPr>
          <p:cNvGrpSpPr/>
          <p:nvPr/>
        </p:nvGrpSpPr>
        <p:grpSpPr>
          <a:xfrm>
            <a:off x="10486806" y="521091"/>
            <a:ext cx="1249412" cy="624706"/>
            <a:chOff x="10441836" y="521091"/>
            <a:chExt cx="1249412" cy="624706"/>
          </a:xfrm>
        </p:grpSpPr>
        <p:sp>
          <p:nvSpPr>
            <p:cNvPr id="15" name="Rounded Rectangle 10">
              <a:extLst>
                <a:ext uri="{FF2B5EF4-FFF2-40B4-BE49-F238E27FC236}">
                  <a16:creationId xmlns:a16="http://schemas.microsoft.com/office/drawing/2014/main" id="{B51442A9-D593-4A10-A68B-0A9B682973AF}"/>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0BD71618-6A90-4D27-A8CD-A60467FA800A}"/>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Tree>
    <p:extLst>
      <p:ext uri="{BB962C8B-B14F-4D97-AF65-F5344CB8AC3E}">
        <p14:creationId xmlns:p14="http://schemas.microsoft.com/office/powerpoint/2010/main" val="1256685394"/>
      </p:ext>
    </p:extLst>
  </p:cSld>
  <p:clrMapOvr>
    <a:masterClrMapping/>
  </p:clrMapOvr>
  <mc:AlternateContent xmlns:mc="http://schemas.openxmlformats.org/markup-compatibility/2006" xmlns:p14="http://schemas.microsoft.com/office/powerpoint/2010/main">
    <mc:Choice Requires="p14">
      <p:transition spd="slow" p14:dur="2000" advTm="54083"/>
    </mc:Choice>
    <mc:Fallback xmlns="">
      <p:transition spd="slow" advTm="5408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5754" y="1345799"/>
            <a:ext cx="9751052" cy="4966353"/>
          </a:xfrm>
        </p:spPr>
        <p:txBody>
          <a:bodyPr>
            <a:noAutofit/>
          </a:bodyPr>
          <a:lstStyle/>
          <a:p>
            <a:pPr>
              <a:lnSpc>
                <a:spcPct val="100000"/>
              </a:lnSpc>
              <a:spcBef>
                <a:spcPts val="0"/>
              </a:spcBef>
            </a:pPr>
            <a:r>
              <a:rPr lang="en-US" sz="2600" dirty="0">
                <a:solidFill>
                  <a:srgbClr val="155288"/>
                </a:solidFill>
              </a:rPr>
              <a:t>New brand-name drugs are usually protected by patent which prohibit others from selling generic versions of the same drug during term</a:t>
            </a:r>
          </a:p>
          <a:p>
            <a:pPr>
              <a:lnSpc>
                <a:spcPct val="100000"/>
              </a:lnSpc>
              <a:spcBef>
                <a:spcPts val="0"/>
              </a:spcBef>
            </a:pPr>
            <a:r>
              <a:rPr lang="en-US" sz="2600" dirty="0">
                <a:solidFill>
                  <a:srgbClr val="155288"/>
                </a:solidFill>
              </a:rPr>
              <a:t>Under the HWA, brand-name companies receive patent term extension to account for the time the patented product is under review by FDA for regulatory approval, to restore that time</a:t>
            </a:r>
          </a:p>
          <a:p>
            <a:pPr lvl="1">
              <a:lnSpc>
                <a:spcPct val="100000"/>
              </a:lnSpc>
              <a:spcBef>
                <a:spcPts val="0"/>
              </a:spcBef>
            </a:pPr>
            <a:r>
              <a:rPr lang="en-US" sz="2000" dirty="0"/>
              <a:t>Products could include human and veterinary pharmaceuticals, food additives, color additives, medical devices etc., </a:t>
            </a:r>
          </a:p>
          <a:p>
            <a:pPr lvl="1">
              <a:lnSpc>
                <a:spcPct val="100000"/>
              </a:lnSpc>
              <a:spcBef>
                <a:spcPts val="0"/>
              </a:spcBef>
            </a:pPr>
            <a:r>
              <a:rPr lang="en-US" sz="2000" dirty="0"/>
              <a:t>Decision to extend made by USPTO in conjunction with FDA</a:t>
            </a:r>
          </a:p>
          <a:p>
            <a:pPr lvl="1">
              <a:lnSpc>
                <a:spcPct val="100000"/>
              </a:lnSpc>
              <a:spcBef>
                <a:spcPts val="0"/>
              </a:spcBef>
            </a:pPr>
            <a:r>
              <a:rPr lang="en-US" sz="2000" dirty="0"/>
              <a:t>Sum of one half of the time in testing phase +half the time in review phase, can’t exceed 5 years alone or 14 years of time in combination with patent term</a:t>
            </a:r>
          </a:p>
          <a:p>
            <a:pPr lvl="1">
              <a:lnSpc>
                <a:spcPct val="100000"/>
              </a:lnSpc>
              <a:spcBef>
                <a:spcPts val="0"/>
              </a:spcBef>
            </a:pPr>
            <a:r>
              <a:rPr lang="en-US" sz="2000" dirty="0">
                <a:solidFill>
                  <a:srgbClr val="14726C"/>
                </a:solidFill>
              </a:rPr>
              <a:t>Application needs to be filed with in 60 days after regulatory approval </a:t>
            </a:r>
          </a:p>
          <a:p>
            <a:pPr>
              <a:lnSpc>
                <a:spcPct val="100000"/>
              </a:lnSpc>
              <a:spcBef>
                <a:spcPts val="0"/>
              </a:spcBef>
            </a:pPr>
            <a:r>
              <a:rPr lang="en-US" sz="2600" dirty="0">
                <a:solidFill>
                  <a:srgbClr val="155288"/>
                </a:solidFill>
              </a:rPr>
              <a:t>An interim extension can be obtained if approval exceeds patent term</a:t>
            </a:r>
          </a:p>
          <a:p>
            <a:pPr lvl="1">
              <a:lnSpc>
                <a:spcPct val="100000"/>
              </a:lnSpc>
              <a:spcBef>
                <a:spcPts val="0"/>
              </a:spcBef>
            </a:pPr>
            <a:endParaRPr lang="en-US" dirty="0">
              <a:solidFill>
                <a:srgbClr val="155288"/>
              </a:solidFill>
            </a:endParaRPr>
          </a:p>
          <a:p>
            <a:pPr lvl="1">
              <a:lnSpc>
                <a:spcPct val="100000"/>
              </a:lnSpc>
              <a:spcBef>
                <a:spcPts val="0"/>
              </a:spcBef>
            </a:pPr>
            <a:endParaRPr lang="en-US" sz="2200" dirty="0">
              <a:solidFill>
                <a:srgbClr val="155288"/>
              </a:solidFill>
            </a:endParaRPr>
          </a:p>
          <a:p>
            <a:pPr>
              <a:lnSpc>
                <a:spcPct val="100000"/>
              </a:lnSpc>
              <a:spcBef>
                <a:spcPts val="0"/>
              </a:spcBef>
            </a:pPr>
            <a:endParaRPr lang="en-US" sz="3200" dirty="0">
              <a:solidFill>
                <a:srgbClr val="155288"/>
              </a:solidFill>
            </a:endParaRPr>
          </a:p>
          <a:p>
            <a:pPr marL="0" indent="0">
              <a:lnSpc>
                <a:spcPct val="100000"/>
              </a:lnSpc>
              <a:spcBef>
                <a:spcPts val="0"/>
              </a:spcBef>
              <a:buNone/>
            </a:pPr>
            <a:endParaRPr lang="en-US" sz="3200" dirty="0">
              <a:solidFill>
                <a:srgbClr val="155288"/>
              </a:solidFill>
            </a:endParaRPr>
          </a:p>
        </p:txBody>
      </p:sp>
      <p:sp>
        <p:nvSpPr>
          <p:cNvPr id="5" name="Rectangle 2">
            <a:extLst>
              <a:ext uri="{FF2B5EF4-FFF2-40B4-BE49-F238E27FC236}">
                <a16:creationId xmlns:a16="http://schemas.microsoft.com/office/drawing/2014/main" id="{F6DF669A-DB39-F342-B4C5-B9ED9705B8BB}"/>
              </a:ext>
            </a:extLst>
          </p:cNvPr>
          <p:cNvSpPr txBox="1">
            <a:spLocks noChangeArrowheads="1"/>
          </p:cNvSpPr>
          <p:nvPr/>
        </p:nvSpPr>
        <p:spPr>
          <a:xfrm>
            <a:off x="-48418" y="-105923"/>
            <a:ext cx="11554618" cy="7804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lumMod val="85000"/>
                  </a:schemeClr>
                </a:solidFill>
                <a:latin typeface="Corbel"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4000" b="1" i="0" u="none" strike="noStrike" kern="1200" cap="none" spc="0" normalizeH="0" baseline="0" noProof="0" dirty="0">
              <a:ln>
                <a:noFill/>
              </a:ln>
              <a:solidFill>
                <a:srgbClr val="005288"/>
              </a:solidFill>
              <a:effectLst/>
              <a:uLnTx/>
              <a:uFillTx/>
              <a:latin typeface="Arial" panose="020B0604020202020204" pitchFamily="34" charset="0"/>
              <a:ea typeface="+mj-ea"/>
              <a:cs typeface="Arial" panose="020B0604020202020204" pitchFamily="34" charset="0"/>
            </a:endParaRPr>
          </a:p>
        </p:txBody>
      </p:sp>
      <p:sp>
        <p:nvSpPr>
          <p:cNvPr id="10" name="Title 15">
            <a:extLst>
              <a:ext uri="{FF2B5EF4-FFF2-40B4-BE49-F238E27FC236}">
                <a16:creationId xmlns:a16="http://schemas.microsoft.com/office/drawing/2014/main" id="{FC0B83AA-F9AD-40C2-A74B-4C5C960C7F6A}"/>
              </a:ext>
            </a:extLst>
          </p:cNvPr>
          <p:cNvSpPr>
            <a:spLocks noGrp="1"/>
          </p:cNvSpPr>
          <p:nvPr>
            <p:ph type="title"/>
          </p:nvPr>
        </p:nvSpPr>
        <p:spPr>
          <a:xfrm>
            <a:off x="402211" y="325995"/>
            <a:ext cx="8647196" cy="758824"/>
          </a:xfrm>
        </p:spPr>
        <p:txBody>
          <a:bodyPr>
            <a:noAutofit/>
          </a:bodyPr>
          <a:lstStyle/>
          <a:p>
            <a:pPr>
              <a:lnSpc>
                <a:spcPct val="100000"/>
              </a:lnSpc>
              <a:spcBef>
                <a:spcPts val="0"/>
              </a:spcBef>
            </a:pPr>
            <a:r>
              <a:rPr lang="en-US" sz="3200" dirty="0">
                <a:solidFill>
                  <a:srgbClr val="155288"/>
                </a:solidFill>
              </a:rPr>
              <a:t>Patent-Term Extensions &amp; Exclusivities</a:t>
            </a:r>
          </a:p>
        </p:txBody>
      </p:sp>
      <p:pic>
        <p:nvPicPr>
          <p:cNvPr id="8" name="Picture 7">
            <a:extLst>
              <a:ext uri="{FF2B5EF4-FFF2-40B4-BE49-F238E27FC236}">
                <a16:creationId xmlns:a16="http://schemas.microsoft.com/office/drawing/2014/main" id="{3D4DE1F8-2A09-4B4B-BE31-50291233BADD}"/>
              </a:ext>
            </a:extLst>
          </p:cNvPr>
          <p:cNvPicPr>
            <a:picLocks noChangeAspect="1"/>
          </p:cNvPicPr>
          <p:nvPr/>
        </p:nvPicPr>
        <p:blipFill>
          <a:blip r:embed="rId2"/>
          <a:stretch>
            <a:fillRect/>
          </a:stretch>
        </p:blipFill>
        <p:spPr>
          <a:xfrm>
            <a:off x="10419741" y="214120"/>
            <a:ext cx="1407238" cy="1245021"/>
          </a:xfrm>
          <a:prstGeom prst="rect">
            <a:avLst/>
          </a:prstGeom>
        </p:spPr>
      </p:pic>
      <p:grpSp>
        <p:nvGrpSpPr>
          <p:cNvPr id="9" name="Group 8">
            <a:extLst>
              <a:ext uri="{FF2B5EF4-FFF2-40B4-BE49-F238E27FC236}">
                <a16:creationId xmlns:a16="http://schemas.microsoft.com/office/drawing/2014/main" id="{040FC459-B167-45A2-9CD2-49836AFA3B13}"/>
              </a:ext>
            </a:extLst>
          </p:cNvPr>
          <p:cNvGrpSpPr/>
          <p:nvPr/>
        </p:nvGrpSpPr>
        <p:grpSpPr>
          <a:xfrm>
            <a:off x="10486806" y="521091"/>
            <a:ext cx="1249412" cy="624706"/>
            <a:chOff x="10441836" y="521091"/>
            <a:chExt cx="1249412" cy="624706"/>
          </a:xfrm>
        </p:grpSpPr>
        <p:sp>
          <p:nvSpPr>
            <p:cNvPr id="14" name="Rounded Rectangle 10">
              <a:extLst>
                <a:ext uri="{FF2B5EF4-FFF2-40B4-BE49-F238E27FC236}">
                  <a16:creationId xmlns:a16="http://schemas.microsoft.com/office/drawing/2014/main" id="{804D47D0-EBFE-4E31-80C4-68B8D35B381E}"/>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ed Rectangle 4">
              <a:extLst>
                <a:ext uri="{FF2B5EF4-FFF2-40B4-BE49-F238E27FC236}">
                  <a16:creationId xmlns:a16="http://schemas.microsoft.com/office/drawing/2014/main" id="{1C0C5C0F-5A50-4DB4-9CDC-1A04F327EE1D}"/>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Tree>
    <p:extLst>
      <p:ext uri="{BB962C8B-B14F-4D97-AF65-F5344CB8AC3E}">
        <p14:creationId xmlns:p14="http://schemas.microsoft.com/office/powerpoint/2010/main" val="472242146"/>
      </p:ext>
    </p:extLst>
  </p:cSld>
  <p:clrMapOvr>
    <a:masterClrMapping/>
  </p:clrMapOvr>
  <mc:AlternateContent xmlns:mc="http://schemas.openxmlformats.org/markup-compatibility/2006" xmlns:p14="http://schemas.microsoft.com/office/powerpoint/2010/main">
    <mc:Choice Requires="p14">
      <p:transition spd="slow" p14:dur="2000" advTm="33103"/>
    </mc:Choice>
    <mc:Fallback xmlns="">
      <p:transition spd="slow" advTm="3310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5754" y="1203565"/>
            <a:ext cx="10720491" cy="4450869"/>
          </a:xfrm>
        </p:spPr>
        <p:txBody>
          <a:bodyPr>
            <a:normAutofit fontScale="92500" lnSpcReduction="10000"/>
          </a:bodyPr>
          <a:lstStyle/>
          <a:p>
            <a:pPr>
              <a:lnSpc>
                <a:spcPct val="100000"/>
              </a:lnSpc>
              <a:spcBef>
                <a:spcPts val="0"/>
              </a:spcBef>
            </a:pPr>
            <a:r>
              <a:rPr lang="en-US" sz="3300" dirty="0">
                <a:solidFill>
                  <a:srgbClr val="155288"/>
                </a:solidFill>
              </a:rPr>
              <a:t>Exclusivity refers to certain delays and prohibitions on approval of competitor drugs available under the statute that attach upon approval of a drug or of certain supplements</a:t>
            </a:r>
          </a:p>
          <a:p>
            <a:pPr>
              <a:lnSpc>
                <a:spcPct val="100000"/>
              </a:lnSpc>
              <a:spcBef>
                <a:spcPts val="0"/>
              </a:spcBef>
            </a:pPr>
            <a:r>
              <a:rPr lang="en-US" sz="3300" dirty="0">
                <a:solidFill>
                  <a:srgbClr val="155288"/>
                </a:solidFill>
              </a:rPr>
              <a:t>HWA includes provisions that involve patents and exclusivities related to new drug applications and 180 day exclusivities to certain ANDA applications</a:t>
            </a:r>
          </a:p>
          <a:p>
            <a:pPr lvl="1">
              <a:lnSpc>
                <a:spcPct val="100000"/>
              </a:lnSpc>
              <a:spcBef>
                <a:spcPts val="0"/>
              </a:spcBef>
            </a:pPr>
            <a:r>
              <a:rPr lang="en-US" sz="2300" dirty="0"/>
              <a:t>Orphan Drug -  7 years</a:t>
            </a:r>
          </a:p>
          <a:p>
            <a:pPr lvl="1">
              <a:lnSpc>
                <a:spcPct val="100000"/>
              </a:lnSpc>
              <a:spcBef>
                <a:spcPts val="0"/>
              </a:spcBef>
            </a:pPr>
            <a:r>
              <a:rPr lang="en-US" sz="2300" dirty="0"/>
              <a:t>New Chemical Entity – 5 years</a:t>
            </a:r>
          </a:p>
          <a:p>
            <a:pPr lvl="1">
              <a:lnSpc>
                <a:spcPct val="100000"/>
              </a:lnSpc>
              <a:spcBef>
                <a:spcPts val="0"/>
              </a:spcBef>
            </a:pPr>
            <a:r>
              <a:rPr lang="en-US" sz="2300" dirty="0"/>
              <a:t>Generating Antibiotic Incentives Now Gain Exclusivity – 5 years added to certain exclusivities</a:t>
            </a:r>
          </a:p>
          <a:p>
            <a:pPr lvl="1">
              <a:lnSpc>
                <a:spcPct val="100000"/>
              </a:lnSpc>
              <a:spcBef>
                <a:spcPts val="0"/>
              </a:spcBef>
            </a:pPr>
            <a:r>
              <a:rPr lang="en-US" sz="2300" dirty="0"/>
              <a:t>Pediatric exclusivity (PED) – 6 months added to existing patents/exclusivity</a:t>
            </a:r>
          </a:p>
          <a:p>
            <a:pPr lvl="1">
              <a:lnSpc>
                <a:spcPct val="100000"/>
              </a:lnSpc>
              <a:spcBef>
                <a:spcPts val="0"/>
              </a:spcBef>
            </a:pPr>
            <a:r>
              <a:rPr lang="en-US" sz="2300" dirty="0"/>
              <a:t>Patent Challenge (PC) – 180days</a:t>
            </a:r>
          </a:p>
          <a:p>
            <a:pPr lvl="1">
              <a:lnSpc>
                <a:spcPct val="100000"/>
              </a:lnSpc>
              <a:spcBef>
                <a:spcPts val="0"/>
              </a:spcBef>
            </a:pPr>
            <a:r>
              <a:rPr lang="en-US" sz="2300" dirty="0"/>
              <a:t>Competitive Generic Therapy – 180 days</a:t>
            </a:r>
          </a:p>
          <a:p>
            <a:pPr>
              <a:lnSpc>
                <a:spcPct val="100000"/>
              </a:lnSpc>
              <a:spcBef>
                <a:spcPts val="0"/>
              </a:spcBef>
            </a:pPr>
            <a:endParaRPr lang="en-US" sz="3200" dirty="0">
              <a:solidFill>
                <a:srgbClr val="155288"/>
              </a:solidFill>
            </a:endParaRPr>
          </a:p>
          <a:p>
            <a:pPr marL="0" indent="0">
              <a:lnSpc>
                <a:spcPct val="100000"/>
              </a:lnSpc>
              <a:spcBef>
                <a:spcPts val="0"/>
              </a:spcBef>
              <a:buNone/>
            </a:pPr>
            <a:endParaRPr lang="en-US" sz="3200" dirty="0">
              <a:solidFill>
                <a:srgbClr val="155288"/>
              </a:solidFill>
            </a:endParaRPr>
          </a:p>
        </p:txBody>
      </p:sp>
      <p:sp>
        <p:nvSpPr>
          <p:cNvPr id="5" name="Rectangle 2">
            <a:extLst>
              <a:ext uri="{FF2B5EF4-FFF2-40B4-BE49-F238E27FC236}">
                <a16:creationId xmlns:a16="http://schemas.microsoft.com/office/drawing/2014/main" id="{F6DF669A-DB39-F342-B4C5-B9ED9705B8BB}"/>
              </a:ext>
            </a:extLst>
          </p:cNvPr>
          <p:cNvSpPr txBox="1">
            <a:spLocks noChangeArrowheads="1"/>
          </p:cNvSpPr>
          <p:nvPr/>
        </p:nvSpPr>
        <p:spPr>
          <a:xfrm>
            <a:off x="-48418" y="-105923"/>
            <a:ext cx="11554618" cy="7804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lumMod val="85000"/>
                  </a:schemeClr>
                </a:solidFill>
                <a:latin typeface="Corbel"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4000" b="1" i="0" u="none" strike="noStrike" kern="1200" cap="none" spc="0" normalizeH="0" baseline="0" noProof="0" dirty="0">
              <a:ln>
                <a:noFill/>
              </a:ln>
              <a:solidFill>
                <a:srgbClr val="005288"/>
              </a:solidFill>
              <a:effectLst/>
              <a:uLnTx/>
              <a:uFillTx/>
              <a:latin typeface="Arial" panose="020B0604020202020204" pitchFamily="34" charset="0"/>
              <a:ea typeface="+mj-ea"/>
              <a:cs typeface="Arial" panose="020B0604020202020204" pitchFamily="34" charset="0"/>
            </a:endParaRPr>
          </a:p>
        </p:txBody>
      </p:sp>
      <p:sp>
        <p:nvSpPr>
          <p:cNvPr id="10" name="Title 15">
            <a:extLst>
              <a:ext uri="{FF2B5EF4-FFF2-40B4-BE49-F238E27FC236}">
                <a16:creationId xmlns:a16="http://schemas.microsoft.com/office/drawing/2014/main" id="{FC0B83AA-F9AD-40C2-A74B-4C5C960C7F6A}"/>
              </a:ext>
            </a:extLst>
          </p:cNvPr>
          <p:cNvSpPr>
            <a:spLocks noGrp="1"/>
          </p:cNvSpPr>
          <p:nvPr>
            <p:ph type="title"/>
          </p:nvPr>
        </p:nvSpPr>
        <p:spPr>
          <a:xfrm>
            <a:off x="402211" y="325995"/>
            <a:ext cx="8647196" cy="758824"/>
          </a:xfrm>
        </p:spPr>
        <p:txBody>
          <a:bodyPr>
            <a:noAutofit/>
          </a:bodyPr>
          <a:lstStyle/>
          <a:p>
            <a:pPr>
              <a:lnSpc>
                <a:spcPct val="100000"/>
              </a:lnSpc>
              <a:spcBef>
                <a:spcPts val="0"/>
              </a:spcBef>
            </a:pPr>
            <a:r>
              <a:rPr lang="en-US" sz="3200" dirty="0">
                <a:solidFill>
                  <a:srgbClr val="155288"/>
                </a:solidFill>
              </a:rPr>
              <a:t>Patent-Term Extensions &amp; Exclusivities</a:t>
            </a:r>
          </a:p>
        </p:txBody>
      </p:sp>
      <p:pic>
        <p:nvPicPr>
          <p:cNvPr id="14" name="Picture 13">
            <a:extLst>
              <a:ext uri="{FF2B5EF4-FFF2-40B4-BE49-F238E27FC236}">
                <a16:creationId xmlns:a16="http://schemas.microsoft.com/office/drawing/2014/main" id="{D31B350B-7941-454C-A52E-342DCEA8D233}"/>
              </a:ext>
            </a:extLst>
          </p:cNvPr>
          <p:cNvPicPr>
            <a:picLocks noChangeAspect="1"/>
          </p:cNvPicPr>
          <p:nvPr/>
        </p:nvPicPr>
        <p:blipFill>
          <a:blip r:embed="rId3"/>
          <a:stretch>
            <a:fillRect/>
          </a:stretch>
        </p:blipFill>
        <p:spPr>
          <a:xfrm>
            <a:off x="10419741" y="214120"/>
            <a:ext cx="1407238" cy="1245021"/>
          </a:xfrm>
          <a:prstGeom prst="rect">
            <a:avLst/>
          </a:prstGeom>
        </p:spPr>
      </p:pic>
      <p:grpSp>
        <p:nvGrpSpPr>
          <p:cNvPr id="15" name="Group 14">
            <a:extLst>
              <a:ext uri="{FF2B5EF4-FFF2-40B4-BE49-F238E27FC236}">
                <a16:creationId xmlns:a16="http://schemas.microsoft.com/office/drawing/2014/main" id="{A9BFC89F-04AB-4535-A4DA-2D0B6A0DE50C}"/>
              </a:ext>
            </a:extLst>
          </p:cNvPr>
          <p:cNvGrpSpPr/>
          <p:nvPr/>
        </p:nvGrpSpPr>
        <p:grpSpPr>
          <a:xfrm>
            <a:off x="10486806" y="521091"/>
            <a:ext cx="1249412" cy="624706"/>
            <a:chOff x="10441836" y="521091"/>
            <a:chExt cx="1249412" cy="624706"/>
          </a:xfrm>
        </p:grpSpPr>
        <p:sp>
          <p:nvSpPr>
            <p:cNvPr id="16" name="Rounded Rectangle 10">
              <a:extLst>
                <a:ext uri="{FF2B5EF4-FFF2-40B4-BE49-F238E27FC236}">
                  <a16:creationId xmlns:a16="http://schemas.microsoft.com/office/drawing/2014/main" id="{07373C6B-A3B5-4CC2-83BB-AC06D8482CA9}"/>
                </a:ext>
              </a:extLst>
            </p:cNvPr>
            <p:cNvSpPr/>
            <p:nvPr/>
          </p:nvSpPr>
          <p:spPr>
            <a:xfrm>
              <a:off x="10441836" y="521091"/>
              <a:ext cx="1249412" cy="624706"/>
            </a:xfrm>
            <a:prstGeom prst="roundRect">
              <a:avLst/>
            </a:prstGeom>
            <a:solidFill>
              <a:srgbClr val="0099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ed Rectangle 4">
              <a:extLst>
                <a:ext uri="{FF2B5EF4-FFF2-40B4-BE49-F238E27FC236}">
                  <a16:creationId xmlns:a16="http://schemas.microsoft.com/office/drawing/2014/main" id="{BFDE0682-F828-43D9-9751-87D1899F032F}"/>
                </a:ext>
              </a:extLst>
            </p:cNvPr>
            <p:cNvSpPr txBox="1"/>
            <p:nvPr/>
          </p:nvSpPr>
          <p:spPr>
            <a:xfrm>
              <a:off x="10472332" y="55158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File IP</a:t>
              </a:r>
            </a:p>
          </p:txBody>
        </p:sp>
      </p:grpSp>
    </p:spTree>
    <p:extLst>
      <p:ext uri="{BB962C8B-B14F-4D97-AF65-F5344CB8AC3E}">
        <p14:creationId xmlns:p14="http://schemas.microsoft.com/office/powerpoint/2010/main" val="1645124913"/>
      </p:ext>
    </p:extLst>
  </p:cSld>
  <p:clrMapOvr>
    <a:masterClrMapping/>
  </p:clrMapOvr>
  <mc:AlternateContent xmlns:mc="http://schemas.openxmlformats.org/markup-compatibility/2006" xmlns:p14="http://schemas.microsoft.com/office/powerpoint/2010/main">
    <mc:Choice Requires="p14">
      <p:transition spd="slow" p14:dur="2000" advTm="33103"/>
    </mc:Choice>
    <mc:Fallback xmlns="">
      <p:transition spd="slow" advTm="331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1D6ED45-EA3B-424F-B159-1FD12C6E46B5}"/>
              </a:ext>
            </a:extLst>
          </p:cNvPr>
          <p:cNvSpPr>
            <a:spLocks noGrp="1"/>
          </p:cNvSpPr>
          <p:nvPr>
            <p:ph type="title"/>
          </p:nvPr>
        </p:nvSpPr>
        <p:spPr/>
        <p:txBody>
          <a:bodyPr/>
          <a:lstStyle/>
          <a:p>
            <a:r>
              <a:rPr lang="en-US" dirty="0">
                <a:solidFill>
                  <a:srgbClr val="005288"/>
                </a:solidFill>
              </a:rPr>
              <a:t>Devastating Effects of Polio</a:t>
            </a:r>
            <a:endParaRPr lang="en-US" dirty="0"/>
          </a:p>
        </p:txBody>
      </p:sp>
      <p:sp>
        <p:nvSpPr>
          <p:cNvPr id="10" name="Content Placeholder 9">
            <a:extLst>
              <a:ext uri="{FF2B5EF4-FFF2-40B4-BE49-F238E27FC236}">
                <a16:creationId xmlns:a16="http://schemas.microsoft.com/office/drawing/2014/main" id="{DDD75EA4-81A6-42DF-8B39-0352094AB17C}"/>
              </a:ext>
            </a:extLst>
          </p:cNvPr>
          <p:cNvSpPr>
            <a:spLocks noGrp="1"/>
          </p:cNvSpPr>
          <p:nvPr>
            <p:ph idx="1"/>
          </p:nvPr>
        </p:nvSpPr>
        <p:spPr/>
        <p:txBody>
          <a:bodyPr/>
          <a:lstStyle/>
          <a:p>
            <a:r>
              <a:rPr lang="en-US" dirty="0">
                <a:solidFill>
                  <a:srgbClr val="005288"/>
                </a:solidFill>
              </a:rPr>
              <a:t>70% of people showed no symptoms, while ~1% result in paralysis</a:t>
            </a:r>
          </a:p>
          <a:p>
            <a:r>
              <a:rPr lang="en-US" dirty="0">
                <a:solidFill>
                  <a:srgbClr val="005288"/>
                </a:solidFill>
              </a:rPr>
              <a:t>Early 1950s 13,000 to 20,000 paralytic cases were reported each year</a:t>
            </a:r>
          </a:p>
          <a:p>
            <a:r>
              <a:rPr lang="en-US" dirty="0">
                <a:solidFill>
                  <a:srgbClr val="005288"/>
                </a:solidFill>
              </a:rPr>
              <a:t>Children younger than 5 years old more likely to contract virus</a:t>
            </a:r>
          </a:p>
          <a:p>
            <a:endParaRPr lang="en-US" dirty="0"/>
          </a:p>
        </p:txBody>
      </p:sp>
      <p:sp>
        <p:nvSpPr>
          <p:cNvPr id="3" name="Slide Number Placeholder 2">
            <a:extLst>
              <a:ext uri="{FF2B5EF4-FFF2-40B4-BE49-F238E27FC236}">
                <a16:creationId xmlns:a16="http://schemas.microsoft.com/office/drawing/2014/main" id="{2EAB5AB4-849A-405F-9054-46F9C70FA255}"/>
              </a:ext>
            </a:extLst>
          </p:cNvPr>
          <p:cNvSpPr>
            <a:spLocks noGrp="1"/>
          </p:cNvSpPr>
          <p:nvPr>
            <p:ph type="sldNum" sz="quarter" idx="12"/>
          </p:nvPr>
        </p:nvSpPr>
        <p:spPr/>
        <p:txBody>
          <a:bodyPr/>
          <a:lstStyle/>
          <a:p>
            <a:fld id="{03DC2DEF-D2FE-4B45-ABA4-9F153FD1C98A}" type="slidenum">
              <a:rPr lang="en-US" smtClean="0"/>
              <a:t>3</a:t>
            </a:fld>
            <a:endParaRPr lang="en-US" dirty="0"/>
          </a:p>
        </p:txBody>
      </p:sp>
      <p:pic>
        <p:nvPicPr>
          <p:cNvPr id="1026" name="Picture 2" descr="Tanaquil Le Clercq | Polio and Famous People Who Survived It ...">
            <a:extLst>
              <a:ext uri="{FF2B5EF4-FFF2-40B4-BE49-F238E27FC236}">
                <a16:creationId xmlns:a16="http://schemas.microsoft.com/office/drawing/2014/main" id="{CE2CE113-B21F-4D97-AEEF-5869D96A7C2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2339" r="3233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CE9ED93-842B-4FEB-8760-B973CE2BF478}"/>
              </a:ext>
            </a:extLst>
          </p:cNvPr>
          <p:cNvPicPr>
            <a:picLocks noChangeAspect="1"/>
          </p:cNvPicPr>
          <p:nvPr/>
        </p:nvPicPr>
        <p:blipFill>
          <a:blip r:embed="rId4"/>
          <a:stretch>
            <a:fillRect/>
          </a:stretch>
        </p:blipFill>
        <p:spPr>
          <a:xfrm>
            <a:off x="292418" y="6017956"/>
            <a:ext cx="7124258" cy="857250"/>
          </a:xfrm>
          <a:prstGeom prst="rect">
            <a:avLst/>
          </a:prstGeom>
        </p:spPr>
      </p:pic>
    </p:spTree>
    <p:extLst>
      <p:ext uri="{BB962C8B-B14F-4D97-AF65-F5344CB8AC3E}">
        <p14:creationId xmlns:p14="http://schemas.microsoft.com/office/powerpoint/2010/main" val="491104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1942F4F-CA85-4477-B04C-EAA5ECB9ACB9}"/>
              </a:ext>
            </a:extLst>
          </p:cNvPr>
          <p:cNvPicPr>
            <a:picLocks noChangeAspect="1"/>
          </p:cNvPicPr>
          <p:nvPr/>
        </p:nvPicPr>
        <p:blipFill>
          <a:blip r:embed="rId3"/>
          <a:stretch>
            <a:fillRect/>
          </a:stretch>
        </p:blipFill>
        <p:spPr>
          <a:xfrm>
            <a:off x="10419741" y="214120"/>
            <a:ext cx="1407238" cy="1245021"/>
          </a:xfrm>
          <a:prstGeom prst="rect">
            <a:avLst/>
          </a:prstGeom>
        </p:spPr>
      </p:pic>
      <p:sp>
        <p:nvSpPr>
          <p:cNvPr id="12" name="Rectangle 11">
            <a:extLst>
              <a:ext uri="{FF2B5EF4-FFF2-40B4-BE49-F238E27FC236}">
                <a16:creationId xmlns:a16="http://schemas.microsoft.com/office/drawing/2014/main" id="{8DC779C8-FBB1-4546-A296-D2A6AFADB1D2}"/>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itle 3">
            <a:extLst>
              <a:ext uri="{FF2B5EF4-FFF2-40B4-BE49-F238E27FC236}">
                <a16:creationId xmlns:a16="http://schemas.microsoft.com/office/drawing/2014/main" id="{7F92E53E-2A79-4607-BB5D-6D3F1DF78F2C}"/>
              </a:ext>
            </a:extLst>
          </p:cNvPr>
          <p:cNvSpPr txBox="1">
            <a:spLocks/>
          </p:cNvSpPr>
          <p:nvPr/>
        </p:nvSpPr>
        <p:spPr>
          <a:xfrm>
            <a:off x="6604562" y="4860343"/>
            <a:ext cx="8229600" cy="1143000"/>
          </a:xfrm>
          <a:prstGeom prst="rect">
            <a:avLst/>
          </a:prstGeom>
        </p:spPr>
        <p:txBody>
          <a:bodyPr vert="horz" lIns="91440" tIns="45720" rIns="91440" bIns="45720" rtlCol="0" anchor="ctr">
            <a:normAutofit/>
          </a:bodyPr>
          <a:lstStyle>
            <a:lvl1pPr algn="l" defTabSz="514350" rtl="0" eaLnBrk="1" latinLnBrk="0" hangingPunct="1">
              <a:spcBef>
                <a:spcPct val="0"/>
              </a:spcBef>
              <a:buNone/>
              <a:defRPr sz="2700" kern="1200">
                <a:solidFill>
                  <a:schemeClr val="tx1"/>
                </a:solidFill>
                <a:latin typeface="+mn-lt"/>
                <a:ea typeface="+mj-ea"/>
                <a:cs typeface="+mj-cs"/>
              </a:defRPr>
            </a:lvl1pPr>
          </a:lstStyle>
          <a:p>
            <a:endParaRPr lang="en-US" sz="3000" dirty="0"/>
          </a:p>
        </p:txBody>
      </p:sp>
      <p:grpSp>
        <p:nvGrpSpPr>
          <p:cNvPr id="16" name="Group 15">
            <a:extLst>
              <a:ext uri="{FF2B5EF4-FFF2-40B4-BE49-F238E27FC236}">
                <a16:creationId xmlns:a16="http://schemas.microsoft.com/office/drawing/2014/main" id="{24E3803C-22CA-44B8-AF54-095D23F3BB5D}"/>
              </a:ext>
            </a:extLst>
          </p:cNvPr>
          <p:cNvGrpSpPr/>
          <p:nvPr/>
        </p:nvGrpSpPr>
        <p:grpSpPr>
          <a:xfrm>
            <a:off x="10507071" y="544904"/>
            <a:ext cx="1249412" cy="624706"/>
            <a:chOff x="2880493" y="3793222"/>
            <a:chExt cx="1249412" cy="624706"/>
          </a:xfrm>
        </p:grpSpPr>
        <p:sp>
          <p:nvSpPr>
            <p:cNvPr id="17" name="Rounded Rectangle 13">
              <a:extLst>
                <a:ext uri="{FF2B5EF4-FFF2-40B4-BE49-F238E27FC236}">
                  <a16:creationId xmlns:a16="http://schemas.microsoft.com/office/drawing/2014/main" id="{AEF10D5D-09C4-4779-841E-A93824F5E44A}"/>
                </a:ext>
              </a:extLst>
            </p:cNvPr>
            <p:cNvSpPr/>
            <p:nvPr/>
          </p:nvSpPr>
          <p:spPr>
            <a:xfrm>
              <a:off x="2880493" y="3793222"/>
              <a:ext cx="1249412" cy="624706"/>
            </a:xfrm>
            <a:prstGeom prst="roundRect">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ounded Rectangle 4">
              <a:extLst>
                <a:ext uri="{FF2B5EF4-FFF2-40B4-BE49-F238E27FC236}">
                  <a16:creationId xmlns:a16="http://schemas.microsoft.com/office/drawing/2014/main" id="{95D9BCA0-2B47-49CD-87B6-335729ACC2D1}"/>
                </a:ext>
              </a:extLst>
            </p:cNvPr>
            <p:cNvSpPr txBox="1"/>
            <p:nvPr/>
          </p:nvSpPr>
          <p:spPr>
            <a:xfrm>
              <a:off x="2907815" y="3823718"/>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t>Market</a:t>
              </a:r>
            </a:p>
          </p:txBody>
        </p:sp>
      </p:grpSp>
      <p:pic>
        <p:nvPicPr>
          <p:cNvPr id="13" name="Picture 12">
            <a:extLst>
              <a:ext uri="{FF2B5EF4-FFF2-40B4-BE49-F238E27FC236}">
                <a16:creationId xmlns:a16="http://schemas.microsoft.com/office/drawing/2014/main" id="{EE6FB385-CEB3-402D-8811-6C3FF56C7D5B}"/>
              </a:ext>
            </a:extLst>
          </p:cNvPr>
          <p:cNvPicPr>
            <a:picLocks noChangeAspect="1"/>
          </p:cNvPicPr>
          <p:nvPr/>
        </p:nvPicPr>
        <p:blipFill>
          <a:blip r:embed="rId4"/>
          <a:stretch>
            <a:fillRect/>
          </a:stretch>
        </p:blipFill>
        <p:spPr>
          <a:xfrm>
            <a:off x="292418" y="6002966"/>
            <a:ext cx="7124258" cy="857250"/>
          </a:xfrm>
          <a:prstGeom prst="rect">
            <a:avLst/>
          </a:prstGeom>
        </p:spPr>
      </p:pic>
      <p:sp>
        <p:nvSpPr>
          <p:cNvPr id="21" name="Title 8">
            <a:extLst>
              <a:ext uri="{FF2B5EF4-FFF2-40B4-BE49-F238E27FC236}">
                <a16:creationId xmlns:a16="http://schemas.microsoft.com/office/drawing/2014/main" id="{F59C2021-2BA8-4B07-9651-0E6CECC7B40B}"/>
              </a:ext>
            </a:extLst>
          </p:cNvPr>
          <p:cNvSpPr txBox="1">
            <a:spLocks/>
          </p:cNvSpPr>
          <p:nvPr/>
        </p:nvSpPr>
        <p:spPr>
          <a:xfrm>
            <a:off x="371475" y="260351"/>
            <a:ext cx="11520487" cy="7588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005288"/>
                </a:solidFill>
              </a:rPr>
              <a:t>Identify Licensee and Market</a:t>
            </a:r>
          </a:p>
          <a:p>
            <a:r>
              <a:rPr lang="en-US" dirty="0"/>
              <a:t> </a:t>
            </a:r>
          </a:p>
        </p:txBody>
      </p:sp>
      <p:sp>
        <p:nvSpPr>
          <p:cNvPr id="24" name="Content Placeholder 2">
            <a:extLst>
              <a:ext uri="{FF2B5EF4-FFF2-40B4-BE49-F238E27FC236}">
                <a16:creationId xmlns:a16="http://schemas.microsoft.com/office/drawing/2014/main" id="{D7DB50E1-5C0C-4DDA-AABA-D72A1F44E5FE}"/>
              </a:ext>
            </a:extLst>
          </p:cNvPr>
          <p:cNvSpPr txBox="1">
            <a:spLocks/>
          </p:cNvSpPr>
          <p:nvPr/>
        </p:nvSpPr>
        <p:spPr>
          <a:xfrm>
            <a:off x="735754" y="1203565"/>
            <a:ext cx="10720491" cy="445086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3300" dirty="0">
                <a:solidFill>
                  <a:srgbClr val="155288"/>
                </a:solidFill>
              </a:rPr>
              <a:t>Technology Transfer Offices (TTOs) generally do not have the ability to shoulder patent costs for IP</a:t>
            </a:r>
          </a:p>
          <a:p>
            <a:pPr>
              <a:lnSpc>
                <a:spcPct val="100000"/>
              </a:lnSpc>
              <a:spcBef>
                <a:spcPts val="0"/>
              </a:spcBef>
            </a:pPr>
            <a:r>
              <a:rPr lang="en-US" sz="3300" dirty="0">
                <a:solidFill>
                  <a:srgbClr val="155288"/>
                </a:solidFill>
              </a:rPr>
              <a:t>Universities generally do not have the capabilities to reach the market in the life science space</a:t>
            </a:r>
          </a:p>
          <a:p>
            <a:pPr>
              <a:lnSpc>
                <a:spcPct val="100000"/>
              </a:lnSpc>
              <a:spcBef>
                <a:spcPts val="0"/>
              </a:spcBef>
            </a:pPr>
            <a:r>
              <a:rPr lang="en-US" sz="3300" dirty="0">
                <a:solidFill>
                  <a:srgbClr val="155288"/>
                </a:solidFill>
              </a:rPr>
              <a:t>Companies rely on inventions from academic research as a basis for commercial research programs</a:t>
            </a:r>
          </a:p>
          <a:p>
            <a:pPr>
              <a:lnSpc>
                <a:spcPct val="100000"/>
              </a:lnSpc>
              <a:spcBef>
                <a:spcPts val="0"/>
              </a:spcBef>
            </a:pPr>
            <a:r>
              <a:rPr lang="en-US" sz="3300" dirty="0">
                <a:solidFill>
                  <a:srgbClr val="155288"/>
                </a:solidFill>
              </a:rPr>
              <a:t>Overall, this creates a natural fit for the University to license their nascent technologies to companies who can continue development</a:t>
            </a:r>
            <a:endParaRPr lang="en-US" sz="2300" dirty="0"/>
          </a:p>
          <a:p>
            <a:pPr>
              <a:lnSpc>
                <a:spcPct val="100000"/>
              </a:lnSpc>
              <a:spcBef>
                <a:spcPts val="0"/>
              </a:spcBef>
            </a:pPr>
            <a:endParaRPr lang="en-US" sz="3200" dirty="0">
              <a:solidFill>
                <a:srgbClr val="155288"/>
              </a:solidFill>
            </a:endParaRPr>
          </a:p>
          <a:p>
            <a:pPr marL="0" indent="0">
              <a:lnSpc>
                <a:spcPct val="100000"/>
              </a:lnSpc>
              <a:spcBef>
                <a:spcPts val="0"/>
              </a:spcBef>
              <a:buFont typeface="Arial" panose="020B0604020202020204" pitchFamily="34" charset="0"/>
              <a:buNone/>
            </a:pPr>
            <a:endParaRPr lang="en-US" sz="3200" dirty="0">
              <a:solidFill>
                <a:srgbClr val="155288"/>
              </a:solidFill>
            </a:endParaRPr>
          </a:p>
        </p:txBody>
      </p:sp>
    </p:spTree>
    <p:extLst>
      <p:ext uri="{BB962C8B-B14F-4D97-AF65-F5344CB8AC3E}">
        <p14:creationId xmlns:p14="http://schemas.microsoft.com/office/powerpoint/2010/main" val="2486724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1942F4F-CA85-4477-B04C-EAA5ECB9ACB9}"/>
              </a:ext>
            </a:extLst>
          </p:cNvPr>
          <p:cNvPicPr>
            <a:picLocks noChangeAspect="1"/>
          </p:cNvPicPr>
          <p:nvPr/>
        </p:nvPicPr>
        <p:blipFill>
          <a:blip r:embed="rId3"/>
          <a:stretch>
            <a:fillRect/>
          </a:stretch>
        </p:blipFill>
        <p:spPr>
          <a:xfrm>
            <a:off x="10419741" y="214120"/>
            <a:ext cx="1407238" cy="1245021"/>
          </a:xfrm>
          <a:prstGeom prst="rect">
            <a:avLst/>
          </a:prstGeom>
        </p:spPr>
      </p:pic>
      <p:graphicFrame>
        <p:nvGraphicFramePr>
          <p:cNvPr id="19" name="Diagram 18">
            <a:extLst>
              <a:ext uri="{FF2B5EF4-FFF2-40B4-BE49-F238E27FC236}">
                <a16:creationId xmlns:a16="http://schemas.microsoft.com/office/drawing/2014/main" id="{CB8DE1D8-0329-4A59-9F60-A67513599450}"/>
              </a:ext>
            </a:extLst>
          </p:cNvPr>
          <p:cNvGraphicFramePr/>
          <p:nvPr>
            <p:extLst>
              <p:ext uri="{D42A27DB-BD31-4B8C-83A1-F6EECF244321}">
                <p14:modId xmlns:p14="http://schemas.microsoft.com/office/powerpoint/2010/main" val="3577116833"/>
              </p:ext>
            </p:extLst>
          </p:nvPr>
        </p:nvGraphicFramePr>
        <p:xfrm>
          <a:off x="1624291" y="287024"/>
          <a:ext cx="7170522"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11">
            <a:extLst>
              <a:ext uri="{FF2B5EF4-FFF2-40B4-BE49-F238E27FC236}">
                <a16:creationId xmlns:a16="http://schemas.microsoft.com/office/drawing/2014/main" id="{8DC779C8-FBB1-4546-A296-D2A6AFADB1D2}"/>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itle 3">
            <a:extLst>
              <a:ext uri="{FF2B5EF4-FFF2-40B4-BE49-F238E27FC236}">
                <a16:creationId xmlns:a16="http://schemas.microsoft.com/office/drawing/2014/main" id="{7F92E53E-2A79-4607-BB5D-6D3F1DF78F2C}"/>
              </a:ext>
            </a:extLst>
          </p:cNvPr>
          <p:cNvSpPr txBox="1">
            <a:spLocks/>
          </p:cNvSpPr>
          <p:nvPr/>
        </p:nvSpPr>
        <p:spPr>
          <a:xfrm>
            <a:off x="6604562" y="4860343"/>
            <a:ext cx="8229600" cy="1143000"/>
          </a:xfrm>
          <a:prstGeom prst="rect">
            <a:avLst/>
          </a:prstGeom>
        </p:spPr>
        <p:txBody>
          <a:bodyPr vert="horz" lIns="91440" tIns="45720" rIns="91440" bIns="45720" rtlCol="0" anchor="ctr">
            <a:normAutofit/>
          </a:bodyPr>
          <a:lstStyle>
            <a:lvl1pPr algn="l" defTabSz="514350" rtl="0" eaLnBrk="1" latinLnBrk="0" hangingPunct="1">
              <a:spcBef>
                <a:spcPct val="0"/>
              </a:spcBef>
              <a:buNone/>
              <a:defRPr sz="2700" kern="1200">
                <a:solidFill>
                  <a:schemeClr val="tx1"/>
                </a:solidFill>
                <a:latin typeface="+mn-lt"/>
                <a:ea typeface="+mj-ea"/>
                <a:cs typeface="+mj-cs"/>
              </a:defRPr>
            </a:lvl1pPr>
          </a:lstStyle>
          <a:p>
            <a:endParaRPr lang="en-US" sz="3000" dirty="0"/>
          </a:p>
        </p:txBody>
      </p:sp>
      <p:grpSp>
        <p:nvGrpSpPr>
          <p:cNvPr id="16" name="Group 15">
            <a:extLst>
              <a:ext uri="{FF2B5EF4-FFF2-40B4-BE49-F238E27FC236}">
                <a16:creationId xmlns:a16="http://schemas.microsoft.com/office/drawing/2014/main" id="{24E3803C-22CA-44B8-AF54-095D23F3BB5D}"/>
              </a:ext>
            </a:extLst>
          </p:cNvPr>
          <p:cNvGrpSpPr/>
          <p:nvPr/>
        </p:nvGrpSpPr>
        <p:grpSpPr>
          <a:xfrm>
            <a:off x="10507071" y="544904"/>
            <a:ext cx="1249412" cy="624706"/>
            <a:chOff x="2880493" y="3793222"/>
            <a:chExt cx="1249412" cy="624706"/>
          </a:xfrm>
        </p:grpSpPr>
        <p:sp>
          <p:nvSpPr>
            <p:cNvPr id="17" name="Rounded Rectangle 13">
              <a:extLst>
                <a:ext uri="{FF2B5EF4-FFF2-40B4-BE49-F238E27FC236}">
                  <a16:creationId xmlns:a16="http://schemas.microsoft.com/office/drawing/2014/main" id="{AEF10D5D-09C4-4779-841E-A93824F5E44A}"/>
                </a:ext>
              </a:extLst>
            </p:cNvPr>
            <p:cNvSpPr/>
            <p:nvPr/>
          </p:nvSpPr>
          <p:spPr>
            <a:xfrm>
              <a:off x="2880493" y="3793222"/>
              <a:ext cx="1249412" cy="624706"/>
            </a:xfrm>
            <a:prstGeom prst="roundRect">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ounded Rectangle 4">
              <a:extLst>
                <a:ext uri="{FF2B5EF4-FFF2-40B4-BE49-F238E27FC236}">
                  <a16:creationId xmlns:a16="http://schemas.microsoft.com/office/drawing/2014/main" id="{95D9BCA0-2B47-49CD-87B6-335729ACC2D1}"/>
                </a:ext>
              </a:extLst>
            </p:cNvPr>
            <p:cNvSpPr txBox="1"/>
            <p:nvPr/>
          </p:nvSpPr>
          <p:spPr>
            <a:xfrm>
              <a:off x="2907815" y="3823718"/>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t>Market</a:t>
              </a:r>
            </a:p>
          </p:txBody>
        </p:sp>
      </p:grpSp>
      <p:sp>
        <p:nvSpPr>
          <p:cNvPr id="20" name="TextBox 19">
            <a:extLst>
              <a:ext uri="{FF2B5EF4-FFF2-40B4-BE49-F238E27FC236}">
                <a16:creationId xmlns:a16="http://schemas.microsoft.com/office/drawing/2014/main" id="{F34A66BA-0725-4DA1-B603-D471D42CE576}"/>
              </a:ext>
            </a:extLst>
          </p:cNvPr>
          <p:cNvSpPr txBox="1"/>
          <p:nvPr/>
        </p:nvSpPr>
        <p:spPr>
          <a:xfrm>
            <a:off x="1291215" y="3737233"/>
            <a:ext cx="2934127" cy="2215991"/>
          </a:xfrm>
          <a:prstGeom prst="rect">
            <a:avLst/>
          </a:prstGeom>
          <a:noFill/>
        </p:spPr>
        <p:txBody>
          <a:bodyPr wrap="square" rtlCol="0">
            <a:spAutoFit/>
          </a:bodyPr>
          <a:lstStyle/>
          <a:p>
            <a:pPr marL="171450" indent="-171450">
              <a:spcBef>
                <a:spcPct val="0"/>
              </a:spcBef>
              <a:buFont typeface="Arial" panose="020B0604020202020204" pitchFamily="34" charset="0"/>
              <a:buChar char="•"/>
              <a:defRPr/>
            </a:pPr>
            <a:r>
              <a:rPr lang="en-US" altLang="en-US" sz="1500" dirty="0">
                <a:solidFill>
                  <a:srgbClr val="005288"/>
                </a:solidFill>
                <a:cs typeface="Times New Roman" panose="02020603050405020304" pitchFamily="18" charset="0"/>
              </a:rPr>
              <a:t>Prepare marketing materials for the technology</a:t>
            </a:r>
          </a:p>
          <a:p>
            <a:pPr marL="628650" lvl="1" indent="-171450">
              <a:spcBef>
                <a:spcPct val="0"/>
              </a:spcBef>
              <a:buFont typeface="Arial" panose="020B0604020202020204" pitchFamily="34" charset="0"/>
              <a:buChar char="•"/>
              <a:defRPr/>
            </a:pPr>
            <a:r>
              <a:rPr lang="en-US" altLang="en-US" sz="1500" dirty="0">
                <a:solidFill>
                  <a:srgbClr val="14726C"/>
                </a:solidFill>
                <a:cs typeface="Times New Roman" panose="02020603050405020304" pitchFamily="18" charset="0"/>
              </a:rPr>
              <a:t>Non-confidential Summary</a:t>
            </a:r>
          </a:p>
          <a:p>
            <a:pPr marL="628650" lvl="1" indent="-171450">
              <a:spcBef>
                <a:spcPct val="0"/>
              </a:spcBef>
              <a:buFont typeface="Arial" panose="020B0604020202020204" pitchFamily="34" charset="0"/>
              <a:buChar char="•"/>
              <a:defRPr/>
            </a:pPr>
            <a:r>
              <a:rPr lang="en-US" altLang="en-US" sz="1500" dirty="0">
                <a:solidFill>
                  <a:srgbClr val="14726C"/>
                </a:solidFill>
                <a:cs typeface="Times New Roman" panose="02020603050405020304" pitchFamily="18" charset="0"/>
              </a:rPr>
              <a:t>Company List</a:t>
            </a:r>
          </a:p>
          <a:p>
            <a:pPr marL="171450" indent="-171450">
              <a:spcBef>
                <a:spcPct val="0"/>
              </a:spcBef>
              <a:buFont typeface="Arial" panose="020B0604020202020204" pitchFamily="34" charset="0"/>
              <a:buChar char="•"/>
              <a:defRPr/>
            </a:pPr>
            <a:r>
              <a:rPr lang="en-US" altLang="en-US" sz="1500" dirty="0">
                <a:solidFill>
                  <a:srgbClr val="005288"/>
                </a:solidFill>
                <a:cs typeface="Times New Roman" panose="02020603050405020304" pitchFamily="18" charset="0"/>
              </a:rPr>
              <a:t>Direct Marketing </a:t>
            </a:r>
          </a:p>
          <a:p>
            <a:pPr marL="628650" lvl="1" indent="-171450">
              <a:spcBef>
                <a:spcPct val="0"/>
              </a:spcBef>
              <a:buFont typeface="Arial" panose="020B0604020202020204" pitchFamily="34" charset="0"/>
              <a:buChar char="•"/>
              <a:defRPr/>
            </a:pPr>
            <a:r>
              <a:rPr lang="en-US" altLang="en-US" sz="1500" dirty="0">
                <a:solidFill>
                  <a:srgbClr val="14726C"/>
                </a:solidFill>
                <a:cs typeface="Times New Roman" panose="02020603050405020304" pitchFamily="18" charset="0"/>
              </a:rPr>
              <a:t>Market Research</a:t>
            </a:r>
          </a:p>
          <a:p>
            <a:pPr marL="628650" lvl="1" indent="-171450">
              <a:spcBef>
                <a:spcPct val="0"/>
              </a:spcBef>
              <a:buFont typeface="Arial" panose="020B0604020202020204" pitchFamily="34" charset="0"/>
              <a:buChar char="•"/>
              <a:defRPr/>
            </a:pPr>
            <a:r>
              <a:rPr lang="en-US" altLang="en-US" sz="1500" dirty="0">
                <a:solidFill>
                  <a:srgbClr val="14726C"/>
                </a:solidFill>
                <a:cs typeface="Times New Roman" panose="02020603050405020304" pitchFamily="18" charset="0"/>
              </a:rPr>
              <a:t>Tech Transfer Contacts</a:t>
            </a:r>
          </a:p>
          <a:p>
            <a:pPr marL="628650" lvl="1" indent="-171450">
              <a:spcBef>
                <a:spcPct val="0"/>
              </a:spcBef>
              <a:buFont typeface="Arial" panose="020B0604020202020204" pitchFamily="34" charset="0"/>
              <a:buChar char="•"/>
              <a:defRPr/>
            </a:pPr>
            <a:r>
              <a:rPr lang="en-US" altLang="en-US" sz="1500" dirty="0">
                <a:solidFill>
                  <a:srgbClr val="14726C"/>
                </a:solidFill>
                <a:cs typeface="Times New Roman" panose="02020603050405020304" pitchFamily="18" charset="0"/>
              </a:rPr>
              <a:t>Inventor Contacts</a:t>
            </a:r>
          </a:p>
          <a:p>
            <a:endParaRPr lang="en-US" dirty="0"/>
          </a:p>
        </p:txBody>
      </p:sp>
      <p:sp>
        <p:nvSpPr>
          <p:cNvPr id="22" name="Arrow: U-Turn 21">
            <a:extLst>
              <a:ext uri="{FF2B5EF4-FFF2-40B4-BE49-F238E27FC236}">
                <a16:creationId xmlns:a16="http://schemas.microsoft.com/office/drawing/2014/main" id="{32237261-F23F-40D1-BFD0-5AF2483928F6}"/>
              </a:ext>
            </a:extLst>
          </p:cNvPr>
          <p:cNvSpPr/>
          <p:nvPr/>
        </p:nvSpPr>
        <p:spPr>
          <a:xfrm rot="5400000" flipH="1">
            <a:off x="6038649" y="-54570"/>
            <a:ext cx="2189296" cy="5252799"/>
          </a:xfrm>
          <a:prstGeom prst="uturnArrow">
            <a:avLst>
              <a:gd name="adj1" fmla="val 13183"/>
              <a:gd name="adj2" fmla="val 15206"/>
              <a:gd name="adj3" fmla="val 28195"/>
              <a:gd name="adj4" fmla="val 36017"/>
              <a:gd name="adj5" fmla="val 7312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A464CC53-6906-4B36-B3E5-1A32637033F0}"/>
              </a:ext>
            </a:extLst>
          </p:cNvPr>
          <p:cNvSpPr txBox="1"/>
          <p:nvPr/>
        </p:nvSpPr>
        <p:spPr>
          <a:xfrm>
            <a:off x="4225342" y="3737233"/>
            <a:ext cx="2379220" cy="1708160"/>
          </a:xfrm>
          <a:prstGeom prst="rect">
            <a:avLst/>
          </a:prstGeom>
          <a:noFill/>
        </p:spPr>
        <p:txBody>
          <a:bodyPr wrap="square" rtlCol="0">
            <a:spAutoFit/>
          </a:bodyPr>
          <a:lstStyle/>
          <a:p>
            <a:pPr marL="171450" indent="-171450">
              <a:spcBef>
                <a:spcPct val="0"/>
              </a:spcBef>
              <a:buFont typeface="Arial" panose="020B0604020202020204" pitchFamily="34" charset="0"/>
              <a:buChar char="•"/>
              <a:defRPr/>
            </a:pPr>
            <a:r>
              <a:rPr lang="en-US" altLang="en-US" sz="1500" dirty="0">
                <a:solidFill>
                  <a:srgbClr val="005288"/>
                </a:solidFill>
                <a:cs typeface="Times New Roman" panose="02020603050405020304" pitchFamily="18" charset="0"/>
              </a:rPr>
              <a:t>Formation of a startup company with an inventor</a:t>
            </a:r>
          </a:p>
          <a:p>
            <a:pPr marL="171450" indent="-171450">
              <a:spcBef>
                <a:spcPct val="0"/>
              </a:spcBef>
              <a:buFont typeface="Arial" panose="020B0604020202020204" pitchFamily="34" charset="0"/>
              <a:buChar char="•"/>
              <a:defRPr/>
            </a:pPr>
            <a:r>
              <a:rPr lang="en-US" altLang="en-US" sz="1500" dirty="0">
                <a:solidFill>
                  <a:srgbClr val="005288"/>
                </a:solidFill>
                <a:cs typeface="Times New Roman" panose="02020603050405020304" pitchFamily="18" charset="0"/>
              </a:rPr>
              <a:t>Identify resources to further develop technology</a:t>
            </a:r>
          </a:p>
          <a:p>
            <a:pPr marL="171450" indent="-171450">
              <a:spcBef>
                <a:spcPct val="0"/>
              </a:spcBef>
              <a:buFont typeface="Arial" panose="020B0604020202020204" pitchFamily="34" charset="0"/>
              <a:buChar char="•"/>
              <a:defRPr/>
            </a:pPr>
            <a:endParaRPr lang="en-US" altLang="en-US" sz="1200" dirty="0">
              <a:solidFill>
                <a:prstClr val="black"/>
              </a:solidFill>
              <a:cs typeface="Times New Roman" panose="02020603050405020304" pitchFamily="18" charset="0"/>
            </a:endParaRPr>
          </a:p>
          <a:p>
            <a:endParaRPr lang="en-US" dirty="0"/>
          </a:p>
        </p:txBody>
      </p:sp>
      <p:sp>
        <p:nvSpPr>
          <p:cNvPr id="26" name="TextBox 25">
            <a:extLst>
              <a:ext uri="{FF2B5EF4-FFF2-40B4-BE49-F238E27FC236}">
                <a16:creationId xmlns:a16="http://schemas.microsoft.com/office/drawing/2014/main" id="{AF924B4E-99F4-4483-9587-9C20C64D596F}"/>
              </a:ext>
            </a:extLst>
          </p:cNvPr>
          <p:cNvSpPr txBox="1"/>
          <p:nvPr/>
        </p:nvSpPr>
        <p:spPr>
          <a:xfrm>
            <a:off x="6713636" y="3755455"/>
            <a:ext cx="2104068" cy="1477328"/>
          </a:xfrm>
          <a:prstGeom prst="rect">
            <a:avLst/>
          </a:prstGeom>
          <a:noFill/>
        </p:spPr>
        <p:txBody>
          <a:bodyPr wrap="square" rtlCol="0">
            <a:spAutoFit/>
          </a:bodyPr>
          <a:lstStyle/>
          <a:p>
            <a:pPr marL="171450" indent="-171450">
              <a:spcBef>
                <a:spcPct val="0"/>
              </a:spcBef>
              <a:buFont typeface="Arial" panose="020B0604020202020204" pitchFamily="34" charset="0"/>
              <a:buChar char="•"/>
              <a:defRPr/>
            </a:pPr>
            <a:r>
              <a:rPr lang="en-US" altLang="en-US" sz="1500" dirty="0">
                <a:solidFill>
                  <a:srgbClr val="005288"/>
                </a:solidFill>
                <a:cs typeface="Times New Roman" panose="02020603050405020304" pitchFamily="18" charset="0"/>
              </a:rPr>
              <a:t>Internal development funding opportunities</a:t>
            </a:r>
          </a:p>
          <a:p>
            <a:pPr marL="171450" indent="-171450">
              <a:spcBef>
                <a:spcPct val="0"/>
              </a:spcBef>
              <a:buFont typeface="Arial" panose="020B0604020202020204" pitchFamily="34" charset="0"/>
              <a:buChar char="•"/>
              <a:defRPr/>
            </a:pPr>
            <a:r>
              <a:rPr lang="en-US" altLang="en-US" sz="1500" dirty="0">
                <a:solidFill>
                  <a:srgbClr val="005288"/>
                </a:solidFill>
                <a:cs typeface="Times New Roman" panose="02020603050405020304" pitchFamily="18" charset="0"/>
              </a:rPr>
              <a:t>Industry Sponsored Research</a:t>
            </a:r>
          </a:p>
          <a:p>
            <a:pPr marL="171450" indent="-171450">
              <a:spcBef>
                <a:spcPct val="0"/>
              </a:spcBef>
              <a:buFont typeface="Arial" panose="020B0604020202020204" pitchFamily="34" charset="0"/>
              <a:buChar char="•"/>
              <a:defRPr/>
            </a:pPr>
            <a:endParaRPr lang="en-US" altLang="en-US" sz="1200" dirty="0">
              <a:solidFill>
                <a:prstClr val="black"/>
              </a:solidFill>
              <a:cs typeface="Times New Roman" panose="02020603050405020304" pitchFamily="18" charset="0"/>
            </a:endParaRPr>
          </a:p>
          <a:p>
            <a:endParaRPr lang="en-US" dirty="0"/>
          </a:p>
        </p:txBody>
      </p:sp>
      <p:pic>
        <p:nvPicPr>
          <p:cNvPr id="13" name="Picture 12">
            <a:extLst>
              <a:ext uri="{FF2B5EF4-FFF2-40B4-BE49-F238E27FC236}">
                <a16:creationId xmlns:a16="http://schemas.microsoft.com/office/drawing/2014/main" id="{EE6FB385-CEB3-402D-8811-6C3FF56C7D5B}"/>
              </a:ext>
            </a:extLst>
          </p:cNvPr>
          <p:cNvPicPr>
            <a:picLocks noChangeAspect="1"/>
          </p:cNvPicPr>
          <p:nvPr/>
        </p:nvPicPr>
        <p:blipFill>
          <a:blip r:embed="rId9"/>
          <a:stretch>
            <a:fillRect/>
          </a:stretch>
        </p:blipFill>
        <p:spPr>
          <a:xfrm>
            <a:off x="292418" y="6002966"/>
            <a:ext cx="7124258" cy="857250"/>
          </a:xfrm>
          <a:prstGeom prst="rect">
            <a:avLst/>
          </a:prstGeom>
        </p:spPr>
      </p:pic>
      <p:sp>
        <p:nvSpPr>
          <p:cNvPr id="21" name="Title 8">
            <a:extLst>
              <a:ext uri="{FF2B5EF4-FFF2-40B4-BE49-F238E27FC236}">
                <a16:creationId xmlns:a16="http://schemas.microsoft.com/office/drawing/2014/main" id="{F59C2021-2BA8-4B07-9651-0E6CECC7B40B}"/>
              </a:ext>
            </a:extLst>
          </p:cNvPr>
          <p:cNvSpPr txBox="1">
            <a:spLocks/>
          </p:cNvSpPr>
          <p:nvPr/>
        </p:nvSpPr>
        <p:spPr>
          <a:xfrm>
            <a:off x="371475" y="260351"/>
            <a:ext cx="11520487" cy="75882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005288"/>
                </a:solidFill>
              </a:rPr>
              <a:t>Identify Licensee and Market</a:t>
            </a:r>
          </a:p>
          <a:p>
            <a:r>
              <a:rPr lang="en-US" dirty="0"/>
              <a:t> </a:t>
            </a:r>
          </a:p>
        </p:txBody>
      </p:sp>
    </p:spTree>
    <p:extLst>
      <p:ext uri="{BB962C8B-B14F-4D97-AF65-F5344CB8AC3E}">
        <p14:creationId xmlns:p14="http://schemas.microsoft.com/office/powerpoint/2010/main" val="3029633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D82CE10-B39F-463A-A421-BE92EAFDC8CA}"/>
              </a:ext>
            </a:extLst>
          </p:cNvPr>
          <p:cNvPicPr>
            <a:picLocks noChangeAspect="1"/>
          </p:cNvPicPr>
          <p:nvPr/>
        </p:nvPicPr>
        <p:blipFill>
          <a:blip r:embed="rId2"/>
          <a:stretch>
            <a:fillRect/>
          </a:stretch>
        </p:blipFill>
        <p:spPr>
          <a:xfrm>
            <a:off x="10449721" y="214120"/>
            <a:ext cx="1407238" cy="1245021"/>
          </a:xfrm>
          <a:prstGeom prst="rect">
            <a:avLst/>
          </a:prstGeom>
        </p:spPr>
      </p:pic>
      <p:sp>
        <p:nvSpPr>
          <p:cNvPr id="2" name="Title 1">
            <a:extLst>
              <a:ext uri="{FF2B5EF4-FFF2-40B4-BE49-F238E27FC236}">
                <a16:creationId xmlns:a16="http://schemas.microsoft.com/office/drawing/2014/main" id="{7A17A2A5-7AE3-4CB8-B9EB-7724354C2463}"/>
              </a:ext>
            </a:extLst>
          </p:cNvPr>
          <p:cNvSpPr>
            <a:spLocks noGrp="1"/>
          </p:cNvSpPr>
          <p:nvPr>
            <p:ph type="title"/>
          </p:nvPr>
        </p:nvSpPr>
        <p:spPr/>
        <p:txBody>
          <a:bodyPr>
            <a:normAutofit/>
          </a:bodyPr>
          <a:lstStyle/>
          <a:p>
            <a:r>
              <a:rPr lang="en-US" dirty="0"/>
              <a:t>Negotiate and License</a:t>
            </a:r>
          </a:p>
        </p:txBody>
      </p:sp>
      <p:sp>
        <p:nvSpPr>
          <p:cNvPr id="3" name="Content Placeholder 2">
            <a:extLst>
              <a:ext uri="{FF2B5EF4-FFF2-40B4-BE49-F238E27FC236}">
                <a16:creationId xmlns:a16="http://schemas.microsoft.com/office/drawing/2014/main" id="{A85B80EC-8857-4EC1-9697-E0A1DDFC6853}"/>
              </a:ext>
            </a:extLst>
          </p:cNvPr>
          <p:cNvSpPr>
            <a:spLocks noGrp="1"/>
          </p:cNvSpPr>
          <p:nvPr>
            <p:ph idx="1"/>
          </p:nvPr>
        </p:nvSpPr>
        <p:spPr/>
        <p:txBody>
          <a:bodyPr>
            <a:normAutofit fontScale="85000" lnSpcReduction="20000"/>
          </a:bodyPr>
          <a:lstStyle/>
          <a:p>
            <a:r>
              <a:rPr lang="en-US" dirty="0"/>
              <a:t>Negotiating a License or Option</a:t>
            </a:r>
          </a:p>
          <a:p>
            <a:pPr lvl="1"/>
            <a:r>
              <a:rPr lang="en-US" dirty="0"/>
              <a:t>Can take 3-12 months</a:t>
            </a:r>
          </a:p>
          <a:p>
            <a:pPr lvl="1"/>
            <a:r>
              <a:rPr lang="en-US" dirty="0"/>
              <a:t>Financial components are only one part</a:t>
            </a:r>
          </a:p>
          <a:p>
            <a:pPr lvl="1"/>
            <a:r>
              <a:rPr lang="en-US" dirty="0"/>
              <a:t>Not just the licensee and licensor </a:t>
            </a:r>
          </a:p>
          <a:p>
            <a:r>
              <a:rPr lang="en-US" dirty="0"/>
              <a:t>Components of an Option</a:t>
            </a:r>
          </a:p>
          <a:p>
            <a:pPr lvl="1"/>
            <a:r>
              <a:rPr lang="en-US" dirty="0"/>
              <a:t>Upfront fee, patent expense reimbursement and ongoing patent costs (sometimes), option exercise fee</a:t>
            </a:r>
          </a:p>
          <a:p>
            <a:pPr lvl="1"/>
            <a:r>
              <a:rPr lang="en-US" dirty="0"/>
              <a:t>“Test Drive” a technology for a period of time (often used with faculty startups to allow for SBIR/STTR or other funding opportunities)</a:t>
            </a:r>
          </a:p>
          <a:p>
            <a:r>
              <a:rPr lang="en-US" dirty="0"/>
              <a:t>Components of a License</a:t>
            </a:r>
          </a:p>
          <a:p>
            <a:pPr lvl="1"/>
            <a:r>
              <a:rPr lang="en-US" sz="2600" dirty="0"/>
              <a:t>Upfront fee, minimum annual royalty, earned royalties, patent expense reimbursement</a:t>
            </a:r>
          </a:p>
          <a:p>
            <a:pPr lvl="1"/>
            <a:r>
              <a:rPr lang="en-US" sz="2600" dirty="0"/>
              <a:t>Diligence and Reporting</a:t>
            </a:r>
          </a:p>
          <a:p>
            <a:pPr lvl="1"/>
            <a:r>
              <a:rPr lang="en-US" sz="2600" dirty="0"/>
              <a:t>Patent prosecution and protection</a:t>
            </a:r>
          </a:p>
          <a:p>
            <a:pPr lvl="1"/>
            <a:r>
              <a:rPr lang="en-US" sz="2600" dirty="0"/>
              <a:t>Sublicensing</a:t>
            </a:r>
          </a:p>
          <a:p>
            <a:pPr lvl="1"/>
            <a:r>
              <a:rPr lang="en-US" sz="2600" dirty="0"/>
              <a:t>Termination</a:t>
            </a:r>
          </a:p>
          <a:p>
            <a:pPr lvl="1"/>
            <a:r>
              <a:rPr lang="en-US" sz="2600" dirty="0"/>
              <a:t>And more!</a:t>
            </a:r>
          </a:p>
          <a:p>
            <a:endParaRPr lang="en-US" dirty="0"/>
          </a:p>
        </p:txBody>
      </p:sp>
      <p:grpSp>
        <p:nvGrpSpPr>
          <p:cNvPr id="19" name="Group 18">
            <a:extLst>
              <a:ext uri="{FF2B5EF4-FFF2-40B4-BE49-F238E27FC236}">
                <a16:creationId xmlns:a16="http://schemas.microsoft.com/office/drawing/2014/main" id="{A1E819CF-889C-44F1-9D74-2B54EA9323F8}"/>
              </a:ext>
            </a:extLst>
          </p:cNvPr>
          <p:cNvGrpSpPr/>
          <p:nvPr/>
        </p:nvGrpSpPr>
        <p:grpSpPr>
          <a:xfrm>
            <a:off x="10547817" y="230371"/>
            <a:ext cx="1249412" cy="624706"/>
            <a:chOff x="1539978" y="3237962"/>
            <a:chExt cx="1249412" cy="624706"/>
          </a:xfrm>
        </p:grpSpPr>
        <p:sp>
          <p:nvSpPr>
            <p:cNvPr id="20" name="Rounded Rectangle 7">
              <a:extLst>
                <a:ext uri="{FF2B5EF4-FFF2-40B4-BE49-F238E27FC236}">
                  <a16:creationId xmlns:a16="http://schemas.microsoft.com/office/drawing/2014/main" id="{3772F753-35E3-4981-A859-4BBAF050131A}"/>
                </a:ext>
              </a:extLst>
            </p:cNvPr>
            <p:cNvSpPr/>
            <p:nvPr/>
          </p:nvSpPr>
          <p:spPr>
            <a:xfrm>
              <a:off x="1539978" y="3237962"/>
              <a:ext cx="1249412" cy="624706"/>
            </a:xfrm>
            <a:prstGeom prst="round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ounded Rectangle 4">
              <a:extLst>
                <a:ext uri="{FF2B5EF4-FFF2-40B4-BE49-F238E27FC236}">
                  <a16:creationId xmlns:a16="http://schemas.microsoft.com/office/drawing/2014/main" id="{B33E1B7F-16BA-4B14-AD17-4133F6953F82}"/>
                </a:ext>
              </a:extLst>
            </p:cNvPr>
            <p:cNvSpPr txBox="1"/>
            <p:nvPr/>
          </p:nvSpPr>
          <p:spPr>
            <a:xfrm>
              <a:off x="1570474" y="3268458"/>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Negotiate</a:t>
              </a:r>
            </a:p>
          </p:txBody>
        </p:sp>
      </p:grpSp>
      <p:grpSp>
        <p:nvGrpSpPr>
          <p:cNvPr id="22" name="Group 21">
            <a:extLst>
              <a:ext uri="{FF2B5EF4-FFF2-40B4-BE49-F238E27FC236}">
                <a16:creationId xmlns:a16="http://schemas.microsoft.com/office/drawing/2014/main" id="{CDA2CCF8-73C4-4DBC-80E2-BD7744755AE8}"/>
              </a:ext>
            </a:extLst>
          </p:cNvPr>
          <p:cNvGrpSpPr/>
          <p:nvPr/>
        </p:nvGrpSpPr>
        <p:grpSpPr>
          <a:xfrm>
            <a:off x="10554500" y="855077"/>
            <a:ext cx="1249412" cy="624706"/>
            <a:chOff x="984718" y="1897446"/>
            <a:chExt cx="1249412" cy="624706"/>
          </a:xfrm>
        </p:grpSpPr>
        <p:sp>
          <p:nvSpPr>
            <p:cNvPr id="23" name="Rounded Rectangle 5">
              <a:extLst>
                <a:ext uri="{FF2B5EF4-FFF2-40B4-BE49-F238E27FC236}">
                  <a16:creationId xmlns:a16="http://schemas.microsoft.com/office/drawing/2014/main" id="{DCFCAE08-658B-49FD-BF33-BDD425FA72B0}"/>
                </a:ext>
              </a:extLst>
            </p:cNvPr>
            <p:cNvSpPr/>
            <p:nvPr/>
          </p:nvSpPr>
          <p:spPr>
            <a:xfrm>
              <a:off x="984718" y="1897446"/>
              <a:ext cx="1249412" cy="624706"/>
            </a:xfrm>
            <a:prstGeom prst="round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Rounded Rectangle 6">
              <a:extLst>
                <a:ext uri="{FF2B5EF4-FFF2-40B4-BE49-F238E27FC236}">
                  <a16:creationId xmlns:a16="http://schemas.microsoft.com/office/drawing/2014/main" id="{721A1CFD-7D79-43C3-B645-65CA674D59D2}"/>
                </a:ext>
              </a:extLst>
            </p:cNvPr>
            <p:cNvSpPr txBox="1"/>
            <p:nvPr/>
          </p:nvSpPr>
          <p:spPr>
            <a:xfrm>
              <a:off x="1015214" y="1927942"/>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License</a:t>
              </a:r>
            </a:p>
          </p:txBody>
        </p:sp>
      </p:grpSp>
    </p:spTree>
    <p:extLst>
      <p:ext uri="{BB962C8B-B14F-4D97-AF65-F5344CB8AC3E}">
        <p14:creationId xmlns:p14="http://schemas.microsoft.com/office/powerpoint/2010/main" val="4193988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C8C3DB2-592C-47F9-9BC3-FE0278FF3FD2}"/>
              </a:ext>
            </a:extLst>
          </p:cNvPr>
          <p:cNvPicPr>
            <a:picLocks noChangeAspect="1"/>
          </p:cNvPicPr>
          <p:nvPr/>
        </p:nvPicPr>
        <p:blipFill>
          <a:blip r:embed="rId2"/>
          <a:stretch>
            <a:fillRect/>
          </a:stretch>
        </p:blipFill>
        <p:spPr>
          <a:xfrm>
            <a:off x="10419741" y="214120"/>
            <a:ext cx="1407238" cy="1245021"/>
          </a:xfrm>
          <a:prstGeom prst="rect">
            <a:avLst/>
          </a:prstGeom>
        </p:spPr>
      </p:pic>
      <p:sp>
        <p:nvSpPr>
          <p:cNvPr id="3" name="Content Placeholder 2"/>
          <p:cNvSpPr>
            <a:spLocks noGrp="1"/>
          </p:cNvSpPr>
          <p:nvPr>
            <p:ph idx="4294967295"/>
          </p:nvPr>
        </p:nvSpPr>
        <p:spPr>
          <a:xfrm>
            <a:off x="1524000" y="1100531"/>
            <a:ext cx="8839200" cy="4708525"/>
          </a:xfrm>
        </p:spPr>
        <p:txBody>
          <a:bodyPr>
            <a:normAutofit/>
          </a:bodyPr>
          <a:lstStyle/>
          <a:p>
            <a:pPr marL="0" indent="0" algn="ctr">
              <a:buNone/>
            </a:pPr>
            <a:r>
              <a:rPr lang="en-US" sz="2000" dirty="0">
                <a:cs typeface="Times New Roman" panose="02020603050405020304" pitchFamily="18" charset="0"/>
              </a:rPr>
              <a:t>First $10,000 of Net Proceeds to inventor(s), then:</a:t>
            </a:r>
          </a:p>
        </p:txBody>
      </p:sp>
      <p:sp>
        <p:nvSpPr>
          <p:cNvPr id="4" name="Rectangle 3"/>
          <p:cNvSpPr/>
          <p:nvPr/>
        </p:nvSpPr>
        <p:spPr>
          <a:xfrm>
            <a:off x="1676400" y="5336501"/>
            <a:ext cx="8839200" cy="646331"/>
          </a:xfrm>
          <a:prstGeom prst="rect">
            <a:avLst/>
          </a:prstGeom>
        </p:spPr>
        <p:txBody>
          <a:bodyPr wrap="square">
            <a:spAutoFit/>
          </a:bodyPr>
          <a:lstStyle/>
          <a:p>
            <a:pPr algn="ctr"/>
            <a:r>
              <a:rPr lang="en-US" dirty="0">
                <a:cs typeface="Times New Roman" panose="02020603050405020304" pitchFamily="18" charset="0"/>
              </a:rPr>
              <a:t>Net Proceeds = Gross Proceeds – [Costs + 15% management fee]</a:t>
            </a:r>
          </a:p>
          <a:p>
            <a:pPr algn="ctr"/>
            <a:r>
              <a:rPr lang="en-US" dirty="0">
                <a:cs typeface="Times New Roman" panose="02020603050405020304" pitchFamily="18" charset="0"/>
              </a:rPr>
              <a:t>*For Disclosures submitted on or after April 7, 2016</a:t>
            </a:r>
          </a:p>
        </p:txBody>
      </p:sp>
      <p:graphicFrame>
        <p:nvGraphicFramePr>
          <p:cNvPr id="9" name="Chart 8"/>
          <p:cNvGraphicFramePr/>
          <p:nvPr>
            <p:extLst>
              <p:ext uri="{D42A27DB-BD31-4B8C-83A1-F6EECF244321}">
                <p14:modId xmlns:p14="http://schemas.microsoft.com/office/powerpoint/2010/main" val="3696769726"/>
              </p:ext>
            </p:extLst>
          </p:nvPr>
        </p:nvGraphicFramePr>
        <p:xfrm>
          <a:off x="3162300" y="1671019"/>
          <a:ext cx="5867400" cy="3657600"/>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10484310" y="527372"/>
            <a:ext cx="1249412" cy="624706"/>
            <a:chOff x="1539978" y="556931"/>
            <a:chExt cx="1249412" cy="624706"/>
          </a:xfrm>
        </p:grpSpPr>
        <p:sp>
          <p:nvSpPr>
            <p:cNvPr id="10" name="Rounded Rectangle 9"/>
            <p:cNvSpPr/>
            <p:nvPr/>
          </p:nvSpPr>
          <p:spPr>
            <a:xfrm>
              <a:off x="1539978" y="556931"/>
              <a:ext cx="1249412" cy="624706"/>
            </a:xfrm>
            <a:prstGeom prst="roundRect">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p:cNvSpPr/>
            <p:nvPr/>
          </p:nvSpPr>
          <p:spPr>
            <a:xfrm>
              <a:off x="1570474" y="587427"/>
              <a:ext cx="1188420" cy="563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dirty="0"/>
                <a:t>Research Funding</a:t>
              </a:r>
            </a:p>
          </p:txBody>
        </p:sp>
      </p:grpSp>
      <p:sp>
        <p:nvSpPr>
          <p:cNvPr id="12" name="Rectangle 11">
            <a:extLst>
              <a:ext uri="{FF2B5EF4-FFF2-40B4-BE49-F238E27FC236}">
                <a16:creationId xmlns:a16="http://schemas.microsoft.com/office/drawing/2014/main" id="{4C58263B-686D-4A43-8FF1-54DC772C0819}"/>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4" name="Picture 13">
            <a:extLst>
              <a:ext uri="{FF2B5EF4-FFF2-40B4-BE49-F238E27FC236}">
                <a16:creationId xmlns:a16="http://schemas.microsoft.com/office/drawing/2014/main" id="{1C5AE2B9-0465-4AC7-906B-91FE1B17D95C}"/>
              </a:ext>
            </a:extLst>
          </p:cNvPr>
          <p:cNvPicPr>
            <a:picLocks noChangeAspect="1"/>
          </p:cNvPicPr>
          <p:nvPr/>
        </p:nvPicPr>
        <p:blipFill>
          <a:blip r:embed="rId4"/>
          <a:stretch>
            <a:fillRect/>
          </a:stretch>
        </p:blipFill>
        <p:spPr>
          <a:xfrm>
            <a:off x="292418" y="6002966"/>
            <a:ext cx="7124258" cy="857250"/>
          </a:xfrm>
          <a:prstGeom prst="rect">
            <a:avLst/>
          </a:prstGeom>
        </p:spPr>
      </p:pic>
      <p:sp>
        <p:nvSpPr>
          <p:cNvPr id="15" name="Title 1">
            <a:extLst>
              <a:ext uri="{FF2B5EF4-FFF2-40B4-BE49-F238E27FC236}">
                <a16:creationId xmlns:a16="http://schemas.microsoft.com/office/drawing/2014/main" id="{1E0CA06B-634D-41E4-96AD-874EA33B287C}"/>
              </a:ext>
            </a:extLst>
          </p:cNvPr>
          <p:cNvSpPr txBox="1">
            <a:spLocks/>
          </p:cNvSpPr>
          <p:nvPr/>
        </p:nvSpPr>
        <p:spPr>
          <a:xfrm>
            <a:off x="371475" y="260351"/>
            <a:ext cx="11520487" cy="758824"/>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005288"/>
                </a:solidFill>
              </a:rPr>
              <a:t>License Revenue Distribution</a:t>
            </a:r>
          </a:p>
        </p:txBody>
      </p:sp>
    </p:spTree>
    <p:extLst>
      <p:ext uri="{BB962C8B-B14F-4D97-AF65-F5344CB8AC3E}">
        <p14:creationId xmlns:p14="http://schemas.microsoft.com/office/powerpoint/2010/main" val="1891737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54820-DF36-4D13-B1E4-44FA01D3BE9A}"/>
              </a:ext>
            </a:extLst>
          </p:cNvPr>
          <p:cNvSpPr/>
          <p:nvPr/>
        </p:nvSpPr>
        <p:spPr>
          <a:xfrm>
            <a:off x="6391490" y="981180"/>
            <a:ext cx="5485382" cy="2721518"/>
          </a:xfrm>
          <a:prstGeom prst="rect">
            <a:avLst/>
          </a:prstGeom>
          <a:noFill/>
          <a:ln>
            <a:solidFill>
              <a:srgbClr val="1472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2858643-2F6C-4C43-9D81-B30792CA4D0B}"/>
              </a:ext>
            </a:extLst>
          </p:cNvPr>
          <p:cNvSpPr/>
          <p:nvPr/>
        </p:nvSpPr>
        <p:spPr>
          <a:xfrm>
            <a:off x="6391489" y="3766367"/>
            <a:ext cx="5485201" cy="26214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a:xfrm>
            <a:off x="402211" y="325995"/>
            <a:ext cx="8647196" cy="758824"/>
          </a:xfrm>
        </p:spPr>
        <p:txBody>
          <a:bodyPr>
            <a:noAutofit/>
          </a:bodyPr>
          <a:lstStyle/>
          <a:p>
            <a:r>
              <a:rPr lang="en-US" sz="3000" dirty="0"/>
              <a:t>Protecting IP is necessary to develop technologies – but we remain flexible</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Light"/>
            </a:endParaRPr>
          </a:p>
        </p:txBody>
      </p:sp>
      <p:pic>
        <p:nvPicPr>
          <p:cNvPr id="19" name="Picture 18">
            <a:extLst>
              <a:ext uri="{FF2B5EF4-FFF2-40B4-BE49-F238E27FC236}">
                <a16:creationId xmlns:a16="http://schemas.microsoft.com/office/drawing/2014/main" id="{1830A4E1-9A39-473F-BCD5-AD10D0DC4278}"/>
              </a:ext>
            </a:extLst>
          </p:cNvPr>
          <p:cNvPicPr>
            <a:picLocks noChangeAspect="1"/>
          </p:cNvPicPr>
          <p:nvPr/>
        </p:nvPicPr>
        <p:blipFill rotWithShape="1">
          <a:blip r:embed="rId3"/>
          <a:srcRect b="9625"/>
          <a:stretch/>
        </p:blipFill>
        <p:spPr>
          <a:xfrm>
            <a:off x="6560549" y="3827077"/>
            <a:ext cx="1915452" cy="2560761"/>
          </a:xfrm>
          <a:prstGeom prst="rect">
            <a:avLst/>
          </a:prstGeom>
          <a:ln>
            <a:solidFill>
              <a:srgbClr val="005288"/>
            </a:solidFill>
          </a:ln>
        </p:spPr>
      </p:pic>
      <p:sp>
        <p:nvSpPr>
          <p:cNvPr id="20" name="Rectangle 19">
            <a:extLst>
              <a:ext uri="{FF2B5EF4-FFF2-40B4-BE49-F238E27FC236}">
                <a16:creationId xmlns:a16="http://schemas.microsoft.com/office/drawing/2014/main" id="{B3C2F2D0-2251-4F08-B31C-88ADA4236A79}"/>
              </a:ext>
            </a:extLst>
          </p:cNvPr>
          <p:cNvSpPr/>
          <p:nvPr/>
        </p:nvSpPr>
        <p:spPr>
          <a:xfrm>
            <a:off x="8826082" y="3907128"/>
            <a:ext cx="2669513" cy="2400657"/>
          </a:xfrm>
          <a:prstGeom prst="rect">
            <a:avLst/>
          </a:prstGeom>
        </p:spPr>
        <p:txBody>
          <a:bodyPr wrap="square">
            <a:spAutoFit/>
          </a:bodyPr>
          <a:lstStyle/>
          <a:p>
            <a:r>
              <a:rPr lang="en-US" sz="1500" dirty="0" err="1">
                <a:solidFill>
                  <a:srgbClr val="005288"/>
                </a:solidFill>
              </a:rPr>
              <a:t>SimTunes</a:t>
            </a:r>
            <a:r>
              <a:rPr lang="en-US" sz="1500" dirty="0">
                <a:solidFill>
                  <a:srgbClr val="005288"/>
                </a:solidFill>
              </a:rPr>
              <a:t>, LLC made a series of training videos on how to respond to a pandemic such as COVID-19 in partnership with MUSC. Videos have been made available for the public and MUSC:</a:t>
            </a:r>
          </a:p>
          <a:p>
            <a:r>
              <a:rPr lang="en-US" sz="1500" u="sng" dirty="0">
                <a:solidFill>
                  <a:srgbClr val="005288"/>
                </a:solidFill>
                <a:hlinkClick r:id="rId4" tooltip="https://www.youtube.com/channel/UCzl4VwFweBQxvetSXapBvIQ">
                  <a:extLst>
                    <a:ext uri="{A12FA001-AC4F-418D-AE19-62706E023703}">
                      <ahyp:hlinkClr xmlns:ahyp="http://schemas.microsoft.com/office/drawing/2018/hyperlinkcolor" val="tx"/>
                    </a:ext>
                  </a:extLst>
                </a:hlinkClick>
              </a:rPr>
              <a:t>https://www.youtube.com/channel/UCzl4VwFweBQxvetSXapBvIQ</a:t>
            </a:r>
            <a:endParaRPr lang="en-US" sz="1500" dirty="0">
              <a:solidFill>
                <a:srgbClr val="005288"/>
              </a:solidFill>
              <a:ea typeface="Times New Roman" panose="02020603050405020304" pitchFamily="18" charset="0"/>
            </a:endParaRPr>
          </a:p>
        </p:txBody>
      </p:sp>
      <p:pic>
        <p:nvPicPr>
          <p:cNvPr id="21" name="Picture 20">
            <a:extLst>
              <a:ext uri="{FF2B5EF4-FFF2-40B4-BE49-F238E27FC236}">
                <a16:creationId xmlns:a16="http://schemas.microsoft.com/office/drawing/2014/main" id="{D19C0120-4A38-4A5D-994E-63DCD6A192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227" t="6225" r="5127" b="2600"/>
          <a:stretch/>
        </p:blipFill>
        <p:spPr>
          <a:xfrm>
            <a:off x="6536555" y="1060780"/>
            <a:ext cx="1915451" cy="2560761"/>
          </a:xfrm>
          <a:prstGeom prst="rect">
            <a:avLst/>
          </a:prstGeom>
          <a:ln>
            <a:solidFill>
              <a:srgbClr val="14726C"/>
            </a:solidFill>
          </a:ln>
        </p:spPr>
      </p:pic>
      <p:sp>
        <p:nvSpPr>
          <p:cNvPr id="22" name="Rectangle 21">
            <a:extLst>
              <a:ext uri="{FF2B5EF4-FFF2-40B4-BE49-F238E27FC236}">
                <a16:creationId xmlns:a16="http://schemas.microsoft.com/office/drawing/2014/main" id="{C4DB3DC1-0C83-4ABF-A612-6E6BEA2663E1}"/>
              </a:ext>
            </a:extLst>
          </p:cNvPr>
          <p:cNvSpPr/>
          <p:nvPr/>
        </p:nvSpPr>
        <p:spPr>
          <a:xfrm>
            <a:off x="8826081" y="1176473"/>
            <a:ext cx="2669513" cy="2169825"/>
          </a:xfrm>
          <a:prstGeom prst="rect">
            <a:avLst/>
          </a:prstGeom>
        </p:spPr>
        <p:txBody>
          <a:bodyPr wrap="square">
            <a:spAutoFit/>
          </a:bodyPr>
          <a:lstStyle/>
          <a:p>
            <a:pPr defTabSz="1219215" eaLnBrk="0" fontAlgn="base" hangingPunct="0">
              <a:spcBef>
                <a:spcPct val="0"/>
              </a:spcBef>
              <a:spcAft>
                <a:spcPct val="0"/>
              </a:spcAft>
            </a:pPr>
            <a:r>
              <a:rPr lang="en-US" altLang="en-US" sz="1500" dirty="0">
                <a:solidFill>
                  <a:srgbClr val="14726C"/>
                </a:solidFill>
                <a:ea typeface="Times New Roman" panose="02020603050405020304" pitchFamily="18" charset="0"/>
              </a:rPr>
              <a:t>Researchers at MUSC created a respirator mask and cartridge that are reusable and address PPE shortages.  It has been made publicly available for 3D printing at: </a:t>
            </a:r>
            <a:r>
              <a:rPr lang="en-US" altLang="en-US" sz="1500" dirty="0">
                <a:solidFill>
                  <a:srgbClr val="14726C"/>
                </a:solidFill>
                <a:ea typeface="Times New Roman" panose="02020603050405020304" pitchFamily="18" charset="0"/>
                <a:hlinkClick r:id="rId6">
                  <a:extLst>
                    <a:ext uri="{A12FA001-AC4F-418D-AE19-62706E023703}">
                      <ahyp:hlinkClr xmlns:ahyp="http://schemas.microsoft.com/office/drawing/2018/hyperlinkcolor" val="tx"/>
                    </a:ext>
                  </a:extLst>
                </a:hlinkClick>
              </a:rPr>
              <a:t>https://web.musc.edu/innovation/covid-19-innovation/safe-cartridge-system-and-masks</a:t>
            </a:r>
            <a:r>
              <a:rPr lang="en-US" altLang="en-US" sz="1500" dirty="0">
                <a:solidFill>
                  <a:srgbClr val="14726C"/>
                </a:solidFill>
                <a:ea typeface="Times New Roman" panose="02020603050405020304" pitchFamily="18" charset="0"/>
              </a:rPr>
              <a:t> </a:t>
            </a:r>
            <a:endParaRPr lang="en-US" altLang="en-US" sz="1500" dirty="0">
              <a:solidFill>
                <a:srgbClr val="14726C"/>
              </a:solidFill>
            </a:endParaRPr>
          </a:p>
        </p:txBody>
      </p:sp>
      <p:pic>
        <p:nvPicPr>
          <p:cNvPr id="13" name="Picture 12">
            <a:extLst>
              <a:ext uri="{FF2B5EF4-FFF2-40B4-BE49-F238E27FC236}">
                <a16:creationId xmlns:a16="http://schemas.microsoft.com/office/drawing/2014/main" id="{74445FE5-355C-4E98-9113-A601B04D00A3}"/>
              </a:ext>
            </a:extLst>
          </p:cNvPr>
          <p:cNvPicPr>
            <a:picLocks noChangeAspect="1"/>
          </p:cNvPicPr>
          <p:nvPr/>
        </p:nvPicPr>
        <p:blipFill>
          <a:blip r:embed="rId7"/>
          <a:stretch>
            <a:fillRect/>
          </a:stretch>
        </p:blipFill>
        <p:spPr>
          <a:xfrm>
            <a:off x="292418" y="6017956"/>
            <a:ext cx="7124258" cy="857250"/>
          </a:xfrm>
          <a:prstGeom prst="rect">
            <a:avLst/>
          </a:prstGeom>
        </p:spPr>
      </p:pic>
      <p:sp>
        <p:nvSpPr>
          <p:cNvPr id="5" name="Rectangle 4">
            <a:extLst>
              <a:ext uri="{FF2B5EF4-FFF2-40B4-BE49-F238E27FC236}">
                <a16:creationId xmlns:a16="http://schemas.microsoft.com/office/drawing/2014/main" id="{8A069A9D-EC0F-4E1E-8FEC-74C0FD438BA2}"/>
              </a:ext>
            </a:extLst>
          </p:cNvPr>
          <p:cNvSpPr/>
          <p:nvPr/>
        </p:nvSpPr>
        <p:spPr>
          <a:xfrm>
            <a:off x="356492" y="157655"/>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AD356F-C496-493F-85AF-2A1FC11FF755}"/>
              </a:ext>
            </a:extLst>
          </p:cNvPr>
          <p:cNvSpPr/>
          <p:nvPr/>
        </p:nvSpPr>
        <p:spPr>
          <a:xfrm>
            <a:off x="431113" y="1253159"/>
            <a:ext cx="5931473" cy="3650358"/>
          </a:xfrm>
          <a:prstGeom prst="rect">
            <a:avLst/>
          </a:prstGeom>
        </p:spPr>
        <p:txBody>
          <a:bodyPr wrap="square">
            <a:spAutoFit/>
          </a:bodyPr>
          <a:lstStyle/>
          <a:p>
            <a:pPr marL="285750" indent="-285750">
              <a:lnSpc>
                <a:spcPct val="150000"/>
              </a:lnSpc>
              <a:buFont typeface="Wingdings" panose="05000000000000000000" pitchFamily="2" charset="2"/>
              <a:buChar char="§"/>
            </a:pPr>
            <a:r>
              <a:rPr lang="en-US" dirty="0">
                <a:solidFill>
                  <a:srgbClr val="005288"/>
                </a:solidFill>
                <a:cs typeface="Times New Roman" panose="02020603050405020304" pitchFamily="18" charset="0"/>
              </a:rPr>
              <a:t>Guiding Principles of Technology Transfer as it relates to COVID-19</a:t>
            </a:r>
          </a:p>
          <a:p>
            <a:pPr marL="742950" lvl="1" indent="-285750">
              <a:buFont typeface="Wingdings" panose="05000000000000000000" pitchFamily="2" charset="2"/>
              <a:buChar char="q"/>
            </a:pPr>
            <a:r>
              <a:rPr lang="en-US" dirty="0">
                <a:solidFill>
                  <a:srgbClr val="14726C"/>
                </a:solidFill>
                <a:cs typeface="Times New Roman" panose="02020603050405020304" pitchFamily="18" charset="0"/>
              </a:rPr>
              <a:t>Licensing strategy that facilitates rapid pandemic response by making transactions top </a:t>
            </a:r>
            <a:r>
              <a:rPr lang="en-US" dirty="0" err="1">
                <a:solidFill>
                  <a:srgbClr val="14726C"/>
                </a:solidFill>
                <a:cs typeface="Times New Roman" panose="02020603050405020304" pitchFamily="18" charset="0"/>
              </a:rPr>
              <a:t>priorty</a:t>
            </a:r>
            <a:endParaRPr lang="en-US" dirty="0">
              <a:solidFill>
                <a:srgbClr val="14726C"/>
              </a:solidFill>
              <a:cs typeface="Times New Roman" panose="02020603050405020304" pitchFamily="18" charset="0"/>
            </a:endParaRPr>
          </a:p>
          <a:p>
            <a:pPr marL="742950" lvl="1" indent="-285750">
              <a:buFont typeface="Wingdings" panose="05000000000000000000" pitchFamily="2" charset="2"/>
              <a:buChar char="q"/>
            </a:pPr>
            <a:r>
              <a:rPr lang="en-US" dirty="0" err="1">
                <a:solidFill>
                  <a:srgbClr val="14726C"/>
                </a:solidFill>
                <a:cs typeface="Times New Roman" panose="02020603050405020304" pitchFamily="18" charset="0"/>
              </a:rPr>
              <a:t>Adpoting</a:t>
            </a:r>
            <a:r>
              <a:rPr lang="en-US" dirty="0">
                <a:solidFill>
                  <a:srgbClr val="14726C"/>
                </a:solidFill>
                <a:cs typeface="Times New Roman" panose="02020603050405020304" pitchFamily="18" charset="0"/>
              </a:rPr>
              <a:t> time-limited royalty free licenses in exchange for commitment to rapidly and broadly distribute technologies</a:t>
            </a:r>
          </a:p>
          <a:p>
            <a:pPr marL="742950" lvl="1" indent="-285750">
              <a:buFont typeface="Wingdings" panose="05000000000000000000" pitchFamily="2" charset="2"/>
              <a:buChar char="q"/>
            </a:pPr>
            <a:r>
              <a:rPr lang="en-US" dirty="0">
                <a:solidFill>
                  <a:srgbClr val="14726C"/>
                </a:solidFill>
                <a:cs typeface="Times New Roman" panose="02020603050405020304" pitchFamily="18" charset="0"/>
              </a:rPr>
              <a:t>Subsequent conversion to more typical commercial license as </a:t>
            </a:r>
            <a:r>
              <a:rPr lang="en-US" dirty="0" err="1">
                <a:solidFill>
                  <a:srgbClr val="14726C"/>
                </a:solidFill>
                <a:cs typeface="Times New Roman" panose="02020603050405020304" pitchFamily="18" charset="0"/>
              </a:rPr>
              <a:t>appropiate</a:t>
            </a:r>
            <a:endParaRPr lang="en-US" dirty="0">
              <a:solidFill>
                <a:srgbClr val="14726C"/>
              </a:solidFill>
              <a:cs typeface="Times New Roman" panose="02020603050405020304" pitchFamily="18" charset="0"/>
            </a:endParaRPr>
          </a:p>
          <a:p>
            <a:pPr marL="285750" indent="-285750">
              <a:lnSpc>
                <a:spcPct val="150000"/>
              </a:lnSpc>
              <a:buFont typeface="Wingdings" panose="05000000000000000000" pitchFamily="2" charset="2"/>
              <a:buChar char="q"/>
            </a:pPr>
            <a:r>
              <a:rPr lang="en-US" dirty="0">
                <a:solidFill>
                  <a:srgbClr val="005288"/>
                </a:solidFill>
                <a:cs typeface="Times New Roman" panose="02020603050405020304" pitchFamily="18" charset="0"/>
              </a:rPr>
              <a:t>FRD has received 16 COVID disclosures that range from diagnostics, medical devices, therapeutics and copyrights</a:t>
            </a:r>
          </a:p>
        </p:txBody>
      </p:sp>
    </p:spTree>
    <p:extLst>
      <p:ext uri="{BB962C8B-B14F-4D97-AF65-F5344CB8AC3E}">
        <p14:creationId xmlns:p14="http://schemas.microsoft.com/office/powerpoint/2010/main" val="102248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C851027D-C8B1-40A9-BA64-F7D360586490}"/>
              </a:ext>
            </a:extLst>
          </p:cNvPr>
          <p:cNvSpPr>
            <a:spLocks noGrp="1"/>
          </p:cNvSpPr>
          <p:nvPr>
            <p:ph type="title"/>
          </p:nvPr>
        </p:nvSpPr>
        <p:spPr>
          <a:xfrm>
            <a:off x="402211" y="325995"/>
            <a:ext cx="8647196" cy="758824"/>
          </a:xfrm>
        </p:spPr>
        <p:txBody>
          <a:bodyPr>
            <a:noAutofit/>
          </a:bodyPr>
          <a:lstStyle/>
          <a:p>
            <a:r>
              <a:rPr lang="en-US" altLang="en-US" sz="3200" dirty="0">
                <a:latin typeface="Arial" panose="020B0604020202020204" pitchFamily="34" charset="0"/>
                <a:cs typeface="Arial" panose="020B0604020202020204" pitchFamily="34" charset="0"/>
              </a:rPr>
              <a:t>Role of researchers during tech transfer process</a:t>
            </a:r>
          </a:p>
        </p:txBody>
      </p:sp>
      <p:sp>
        <p:nvSpPr>
          <p:cNvPr id="10" name="Rectangle 2">
            <a:extLst>
              <a:ext uri="{FF2B5EF4-FFF2-40B4-BE49-F238E27FC236}">
                <a16:creationId xmlns:a16="http://schemas.microsoft.com/office/drawing/2014/main" id="{57B94747-DEC2-4CFC-977B-C51BEDD3B7EE}"/>
              </a:ext>
            </a:extLst>
          </p:cNvPr>
          <p:cNvSpPr txBox="1">
            <a:spLocks noChangeArrowheads="1"/>
          </p:cNvSpPr>
          <p:nvPr/>
        </p:nvSpPr>
        <p:spPr>
          <a:xfrm>
            <a:off x="106016" y="225285"/>
            <a:ext cx="11554618" cy="78045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lumMod val="85000"/>
                  </a:schemeClr>
                </a:solidFill>
                <a:latin typeface="Corbel" pitchFamily="34" charset="0"/>
                <a:ea typeface="+mj-ea"/>
                <a:cs typeface="+mj-cs"/>
              </a:defRPr>
            </a:lvl1pPr>
          </a:lstStyle>
          <a:p>
            <a:endParaRPr lang="en-US" altLang="en-US" sz="4000" b="1" dirty="0">
              <a:solidFill>
                <a:srgbClr val="005288"/>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94A6FB4C-BBA3-4357-B7AD-40661EFCB5F6}"/>
              </a:ext>
            </a:extLst>
          </p:cNvPr>
          <p:cNvSpPr txBox="1">
            <a:spLocks/>
          </p:cNvSpPr>
          <p:nvPr/>
        </p:nvSpPr>
        <p:spPr>
          <a:xfrm>
            <a:off x="1053823" y="1301768"/>
            <a:ext cx="9309377" cy="4780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dirty="0">
                <a:solidFill>
                  <a:srgbClr val="155288"/>
                </a:solidFill>
                <a:latin typeface="+mj-lt"/>
              </a:rPr>
              <a:t>Work with the Tech Transfer Office (TTO) to evaluate technology and determine the best commercialization pathway</a:t>
            </a:r>
          </a:p>
          <a:p>
            <a:pPr marL="342900" indent="-342900"/>
            <a:r>
              <a:rPr lang="en-US" sz="2400" dirty="0">
                <a:solidFill>
                  <a:srgbClr val="155288"/>
                </a:solidFill>
                <a:latin typeface="+mj-lt"/>
              </a:rPr>
              <a:t>Disclosing all new data and improvements to the TTO in a timely manner</a:t>
            </a:r>
          </a:p>
          <a:p>
            <a:pPr marL="800100" lvl="1" indent="-342900"/>
            <a:r>
              <a:rPr lang="en-US" sz="2000" dirty="0">
                <a:solidFill>
                  <a:srgbClr val="155288"/>
                </a:solidFill>
                <a:latin typeface="+mj-lt"/>
              </a:rPr>
              <a:t>Negative data can be really useful in the case of patent applications</a:t>
            </a:r>
          </a:p>
          <a:p>
            <a:pPr marL="342900" indent="-342900"/>
            <a:r>
              <a:rPr lang="en-US" sz="2400" dirty="0">
                <a:solidFill>
                  <a:srgbClr val="155288"/>
                </a:solidFill>
                <a:latin typeface="+mj-lt"/>
              </a:rPr>
              <a:t>Making the TTO aware of what you know about other related work in the area</a:t>
            </a:r>
          </a:p>
          <a:p>
            <a:pPr marL="342900" indent="-342900"/>
            <a:r>
              <a:rPr lang="en-US" sz="2400" dirty="0">
                <a:solidFill>
                  <a:srgbClr val="155288"/>
                </a:solidFill>
                <a:latin typeface="+mj-lt"/>
              </a:rPr>
              <a:t>Read through Patent applications at the direction of the TTO, help rebut USPTO rejections, make yourself available to the TTO and patent attorneys if needed</a:t>
            </a:r>
          </a:p>
          <a:p>
            <a:pPr marL="342900" indent="-342900"/>
            <a:r>
              <a:rPr lang="en-US" sz="2400" dirty="0">
                <a:solidFill>
                  <a:srgbClr val="155288"/>
                </a:solidFill>
                <a:latin typeface="+mj-lt"/>
              </a:rPr>
              <a:t>Help the TTO market the technologies, and provide an appropriate level of help to licensee to ensure technology development</a:t>
            </a:r>
          </a:p>
          <a:p>
            <a:pPr marL="342900" indent="-342900"/>
            <a:endParaRPr lang="en-US" sz="2400" dirty="0">
              <a:solidFill>
                <a:srgbClr val="155288"/>
              </a:solidFill>
              <a:latin typeface="+mj-lt"/>
            </a:endParaRPr>
          </a:p>
          <a:p>
            <a:pPr marL="342900" indent="-342900"/>
            <a:endParaRPr lang="en-US" sz="2400" dirty="0">
              <a:solidFill>
                <a:srgbClr val="155288"/>
              </a:solidFill>
              <a:latin typeface="+mj-lt"/>
            </a:endParaRPr>
          </a:p>
          <a:p>
            <a:pPr marL="342900" indent="-342900"/>
            <a:endParaRPr lang="en-US" sz="2400" dirty="0">
              <a:solidFill>
                <a:srgbClr val="155288"/>
              </a:solidFill>
              <a:latin typeface="+mj-lt"/>
            </a:endParaRPr>
          </a:p>
        </p:txBody>
      </p:sp>
    </p:spTree>
    <p:extLst>
      <p:ext uri="{BB962C8B-B14F-4D97-AF65-F5344CB8AC3E}">
        <p14:creationId xmlns:p14="http://schemas.microsoft.com/office/powerpoint/2010/main" val="354866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5C7956F-8406-4445-8AAA-F1998C03DE24}"/>
              </a:ext>
            </a:extLst>
          </p:cNvPr>
          <p:cNvSpPr txBox="1">
            <a:spLocks/>
          </p:cNvSpPr>
          <p:nvPr/>
        </p:nvSpPr>
        <p:spPr>
          <a:xfrm>
            <a:off x="1053823" y="1391709"/>
            <a:ext cx="9309377" cy="4780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dirty="0">
                <a:solidFill>
                  <a:srgbClr val="155288"/>
                </a:solidFill>
                <a:latin typeface="+mj-lt"/>
              </a:rPr>
              <a:t>Identify and encourage disclosures of new technologies that could be commercialized</a:t>
            </a:r>
          </a:p>
          <a:p>
            <a:pPr marL="342900" indent="-342900"/>
            <a:r>
              <a:rPr lang="en-US" sz="2400" dirty="0">
                <a:solidFill>
                  <a:srgbClr val="155288"/>
                </a:solidFill>
                <a:latin typeface="+mj-lt"/>
              </a:rPr>
              <a:t>Work with the researchers and stakeholders to evaluate technology and determine the best commercialization pathway</a:t>
            </a:r>
          </a:p>
          <a:p>
            <a:pPr marL="342900" indent="-342900"/>
            <a:r>
              <a:rPr lang="en-US" sz="2400" dirty="0">
                <a:solidFill>
                  <a:srgbClr val="155288"/>
                </a:solidFill>
                <a:latin typeface="+mj-lt"/>
              </a:rPr>
              <a:t>Ensure intellectual property protection of technologies</a:t>
            </a:r>
          </a:p>
          <a:p>
            <a:pPr marL="342900" indent="-342900"/>
            <a:r>
              <a:rPr lang="en-US" sz="2400" dirty="0">
                <a:solidFill>
                  <a:srgbClr val="155288"/>
                </a:solidFill>
                <a:latin typeface="+mj-lt"/>
              </a:rPr>
              <a:t>Identify existing companies that will commercialize technology</a:t>
            </a:r>
          </a:p>
          <a:p>
            <a:pPr marL="800100" lvl="1" indent="-342900"/>
            <a:r>
              <a:rPr lang="en-US" sz="2000" dirty="0">
                <a:solidFill>
                  <a:srgbClr val="155288"/>
                </a:solidFill>
                <a:latin typeface="+mj-lt"/>
              </a:rPr>
              <a:t>Or support formation of, and nurture startups being spun out of the University</a:t>
            </a:r>
          </a:p>
          <a:p>
            <a:pPr marL="342900" indent="-342900"/>
            <a:r>
              <a:rPr lang="en-US" sz="2400" dirty="0">
                <a:solidFill>
                  <a:srgbClr val="155288"/>
                </a:solidFill>
                <a:latin typeface="+mj-lt"/>
              </a:rPr>
              <a:t>Negotiate a fair market deal for technologies through licensing, which also requires development and utilization of the technology</a:t>
            </a:r>
          </a:p>
          <a:p>
            <a:pPr marL="342900" indent="-342900"/>
            <a:r>
              <a:rPr lang="en-US" sz="2400" dirty="0">
                <a:solidFill>
                  <a:srgbClr val="155288"/>
                </a:solidFill>
                <a:latin typeface="+mj-lt"/>
              </a:rPr>
              <a:t>Ensure compliance of the licensee</a:t>
            </a:r>
          </a:p>
          <a:p>
            <a:pPr marL="342900" indent="-342900"/>
            <a:endParaRPr lang="en-US" sz="2400" dirty="0">
              <a:solidFill>
                <a:srgbClr val="155288"/>
              </a:solidFill>
              <a:latin typeface="+mj-lt"/>
            </a:endParaRPr>
          </a:p>
        </p:txBody>
      </p:sp>
      <p:pic>
        <p:nvPicPr>
          <p:cNvPr id="2" name="Recorded Sound">
            <a:hlinkClick r:id="" action="ppaction://media"/>
            <a:extLst>
              <a:ext uri="{FF2B5EF4-FFF2-40B4-BE49-F238E27FC236}">
                <a16:creationId xmlns:a16="http://schemas.microsoft.com/office/drawing/2014/main" id="{779E2893-66C5-43A5-BB00-30C60B4E1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2033" y="6090350"/>
            <a:ext cx="609600" cy="609600"/>
          </a:xfrm>
          <a:prstGeom prst="rect">
            <a:avLst/>
          </a:prstGeom>
        </p:spPr>
      </p:pic>
      <p:sp>
        <p:nvSpPr>
          <p:cNvPr id="6" name="Title 15">
            <a:extLst>
              <a:ext uri="{FF2B5EF4-FFF2-40B4-BE49-F238E27FC236}">
                <a16:creationId xmlns:a16="http://schemas.microsoft.com/office/drawing/2014/main" id="{E4E85E1F-C761-4AFE-91DC-FADB066ECD14}"/>
              </a:ext>
            </a:extLst>
          </p:cNvPr>
          <p:cNvSpPr>
            <a:spLocks noGrp="1"/>
          </p:cNvSpPr>
          <p:nvPr>
            <p:ph type="title"/>
          </p:nvPr>
        </p:nvSpPr>
        <p:spPr>
          <a:xfrm>
            <a:off x="402211" y="325995"/>
            <a:ext cx="8647196" cy="758824"/>
          </a:xfrm>
        </p:spPr>
        <p:txBody>
          <a:bodyPr>
            <a:noAutofit/>
          </a:bodyPr>
          <a:lstStyle/>
          <a:p>
            <a:r>
              <a:rPr lang="en-US" altLang="en-US" sz="3200" dirty="0">
                <a:latin typeface="Arial" panose="020B0604020202020204" pitchFamily="34" charset="0"/>
                <a:cs typeface="Arial" panose="020B0604020202020204" pitchFamily="34" charset="0"/>
              </a:rPr>
              <a:t>Role of TTO during tech transfer process</a:t>
            </a:r>
          </a:p>
        </p:txBody>
      </p:sp>
    </p:spTree>
    <p:extLst>
      <p:ext uri="{BB962C8B-B14F-4D97-AF65-F5344CB8AC3E}">
        <p14:creationId xmlns:p14="http://schemas.microsoft.com/office/powerpoint/2010/main" val="426428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8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p:txBody>
          <a:bodyPr>
            <a:noAutofit/>
          </a:bodyPr>
          <a:lstStyle/>
          <a:p>
            <a:r>
              <a:rPr lang="en-US" sz="3000" dirty="0"/>
              <a:t>Benefits of working with a TTO</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Rectangle 1">
            <a:extLst>
              <a:ext uri="{FF2B5EF4-FFF2-40B4-BE49-F238E27FC236}">
                <a16:creationId xmlns:a16="http://schemas.microsoft.com/office/drawing/2014/main" id="{360840F7-5293-484C-83CF-269CC96FD1F9}"/>
              </a:ext>
            </a:extLst>
          </p:cNvPr>
          <p:cNvSpPr/>
          <p:nvPr/>
        </p:nvSpPr>
        <p:spPr>
          <a:xfrm>
            <a:off x="893013" y="1092124"/>
            <a:ext cx="5293052" cy="430887"/>
          </a:xfrm>
          <a:prstGeom prst="rect">
            <a:avLst/>
          </a:prstGeom>
        </p:spPr>
        <p:txBody>
          <a:bodyPr wrap="none">
            <a:spAutoFit/>
          </a:bodyPr>
          <a:lstStyle/>
          <a:p>
            <a:r>
              <a:rPr lang="en-US" sz="2200" dirty="0">
                <a:solidFill>
                  <a:srgbClr val="005288"/>
                </a:solidFill>
              </a:rPr>
              <a:t>TTO pays initial patent costs for technologies </a:t>
            </a:r>
          </a:p>
        </p:txBody>
      </p:sp>
      <p:sp>
        <p:nvSpPr>
          <p:cNvPr id="4" name="Rectangle 3">
            <a:extLst>
              <a:ext uri="{FF2B5EF4-FFF2-40B4-BE49-F238E27FC236}">
                <a16:creationId xmlns:a16="http://schemas.microsoft.com/office/drawing/2014/main" id="{D0AED440-4C16-45F8-9B71-27E2EA773EE4}"/>
              </a:ext>
            </a:extLst>
          </p:cNvPr>
          <p:cNvSpPr/>
          <p:nvPr/>
        </p:nvSpPr>
        <p:spPr>
          <a:xfrm>
            <a:off x="893013" y="1690481"/>
            <a:ext cx="5363456" cy="430887"/>
          </a:xfrm>
          <a:prstGeom prst="rect">
            <a:avLst/>
          </a:prstGeom>
        </p:spPr>
        <p:txBody>
          <a:bodyPr wrap="none">
            <a:spAutoFit/>
          </a:bodyPr>
          <a:lstStyle/>
          <a:p>
            <a:r>
              <a:rPr lang="en-US" sz="2200" dirty="0">
                <a:solidFill>
                  <a:srgbClr val="005288"/>
                </a:solidFill>
              </a:rPr>
              <a:t>Protecting and Commercializing Technologies </a:t>
            </a:r>
          </a:p>
        </p:txBody>
      </p:sp>
      <p:sp>
        <p:nvSpPr>
          <p:cNvPr id="5" name="Rectangle 4">
            <a:extLst>
              <a:ext uri="{FF2B5EF4-FFF2-40B4-BE49-F238E27FC236}">
                <a16:creationId xmlns:a16="http://schemas.microsoft.com/office/drawing/2014/main" id="{E0195338-F15B-405C-ABBF-AE22DFFFBAAB}"/>
              </a:ext>
            </a:extLst>
          </p:cNvPr>
          <p:cNvSpPr/>
          <p:nvPr/>
        </p:nvSpPr>
        <p:spPr>
          <a:xfrm>
            <a:off x="893013" y="2042652"/>
            <a:ext cx="5823093" cy="1631216"/>
          </a:xfrm>
          <a:prstGeom prst="rect">
            <a:avLst/>
          </a:prstGeom>
        </p:spPr>
        <p:txBody>
          <a:bodyPr wrap="square">
            <a:spAutoFit/>
          </a:bodyPr>
          <a:lstStyle/>
          <a:p>
            <a:pPr marL="342900" indent="-342900">
              <a:buFont typeface="Wingdings" panose="05000000000000000000" pitchFamily="2" charset="2"/>
              <a:buChar char="q"/>
            </a:pPr>
            <a:r>
              <a:rPr lang="en-US" sz="2000" dirty="0">
                <a:solidFill>
                  <a:srgbClr val="14726C"/>
                </a:solidFill>
              </a:rPr>
              <a:t>TTO officers are experts in intellectual property protection and licensing industry connections</a:t>
            </a:r>
          </a:p>
          <a:p>
            <a:pPr marL="342900" indent="-342900">
              <a:buFont typeface="Wingdings" panose="05000000000000000000" pitchFamily="2" charset="2"/>
              <a:buChar char="q"/>
            </a:pPr>
            <a:r>
              <a:rPr lang="en-US" sz="2000" dirty="0">
                <a:solidFill>
                  <a:srgbClr val="14726C"/>
                </a:solidFill>
              </a:rPr>
              <a:t>Sponsored Research Funding, industry collaborations, commercializing technologies developed at University</a:t>
            </a:r>
          </a:p>
        </p:txBody>
      </p:sp>
      <p:sp>
        <p:nvSpPr>
          <p:cNvPr id="6" name="Rectangle 5">
            <a:extLst>
              <a:ext uri="{FF2B5EF4-FFF2-40B4-BE49-F238E27FC236}">
                <a16:creationId xmlns:a16="http://schemas.microsoft.com/office/drawing/2014/main" id="{53DBE1E6-2642-4CAF-88E0-957CACD1D6B2}"/>
              </a:ext>
            </a:extLst>
          </p:cNvPr>
          <p:cNvSpPr/>
          <p:nvPr/>
        </p:nvSpPr>
        <p:spPr>
          <a:xfrm>
            <a:off x="893013" y="3632928"/>
            <a:ext cx="3939925" cy="430887"/>
          </a:xfrm>
          <a:prstGeom prst="rect">
            <a:avLst/>
          </a:prstGeom>
        </p:spPr>
        <p:txBody>
          <a:bodyPr wrap="none">
            <a:spAutoFit/>
          </a:bodyPr>
          <a:lstStyle/>
          <a:p>
            <a:r>
              <a:rPr lang="en-US" sz="2200" dirty="0">
                <a:solidFill>
                  <a:srgbClr val="005288"/>
                </a:solidFill>
              </a:rPr>
              <a:t>Technology Maturation Programs</a:t>
            </a:r>
          </a:p>
        </p:txBody>
      </p:sp>
      <p:sp>
        <p:nvSpPr>
          <p:cNvPr id="7" name="Rectangle 6">
            <a:extLst>
              <a:ext uri="{FF2B5EF4-FFF2-40B4-BE49-F238E27FC236}">
                <a16:creationId xmlns:a16="http://schemas.microsoft.com/office/drawing/2014/main" id="{8B8FF27D-7AB3-456B-8CDC-06B349A50004}"/>
              </a:ext>
            </a:extLst>
          </p:cNvPr>
          <p:cNvSpPr/>
          <p:nvPr/>
        </p:nvSpPr>
        <p:spPr>
          <a:xfrm>
            <a:off x="893013" y="4028087"/>
            <a:ext cx="6096000" cy="1015663"/>
          </a:xfrm>
          <a:prstGeom prst="rect">
            <a:avLst/>
          </a:prstGeom>
        </p:spPr>
        <p:txBody>
          <a:bodyPr>
            <a:spAutoFit/>
          </a:bodyPr>
          <a:lstStyle/>
          <a:p>
            <a:pPr marL="342900" indent="-342900">
              <a:buFont typeface="Wingdings" panose="05000000000000000000" pitchFamily="2" charset="2"/>
              <a:buChar char="q"/>
            </a:pPr>
            <a:r>
              <a:rPr lang="en-US" sz="2000" dirty="0">
                <a:solidFill>
                  <a:srgbClr val="14726C"/>
                </a:solidFill>
              </a:rPr>
              <a:t>SBIR/STTR program</a:t>
            </a:r>
          </a:p>
          <a:p>
            <a:pPr marL="342900" indent="-342900">
              <a:buFont typeface="Wingdings" panose="05000000000000000000" pitchFamily="2" charset="2"/>
              <a:buChar char="q"/>
            </a:pPr>
            <a:r>
              <a:rPr lang="en-US" sz="2000" dirty="0">
                <a:solidFill>
                  <a:srgbClr val="14726C"/>
                </a:solidFill>
              </a:rPr>
              <a:t>Directing to relevant funding </a:t>
            </a:r>
          </a:p>
          <a:p>
            <a:pPr marL="342900" indent="-342900">
              <a:buFont typeface="Wingdings" panose="05000000000000000000" pitchFamily="2" charset="2"/>
              <a:buChar char="q"/>
            </a:pPr>
            <a:r>
              <a:rPr lang="en-US" sz="2000" dirty="0">
                <a:solidFill>
                  <a:srgbClr val="14726C"/>
                </a:solidFill>
              </a:rPr>
              <a:t>Internal funds</a:t>
            </a:r>
          </a:p>
        </p:txBody>
      </p:sp>
      <p:sp>
        <p:nvSpPr>
          <p:cNvPr id="8" name="Rectangle 7">
            <a:extLst>
              <a:ext uri="{FF2B5EF4-FFF2-40B4-BE49-F238E27FC236}">
                <a16:creationId xmlns:a16="http://schemas.microsoft.com/office/drawing/2014/main" id="{34BE8453-C26C-4D62-BA34-E9C789DE0B59}"/>
              </a:ext>
            </a:extLst>
          </p:cNvPr>
          <p:cNvSpPr/>
          <p:nvPr/>
        </p:nvSpPr>
        <p:spPr>
          <a:xfrm>
            <a:off x="893013" y="5042295"/>
            <a:ext cx="2946640" cy="430887"/>
          </a:xfrm>
          <a:prstGeom prst="rect">
            <a:avLst/>
          </a:prstGeom>
        </p:spPr>
        <p:txBody>
          <a:bodyPr wrap="none">
            <a:spAutoFit/>
          </a:bodyPr>
          <a:lstStyle/>
          <a:p>
            <a:r>
              <a:rPr lang="en-US" sz="2200" dirty="0">
                <a:solidFill>
                  <a:srgbClr val="005288"/>
                </a:solidFill>
              </a:rPr>
              <a:t>Complying with IP policy</a:t>
            </a:r>
          </a:p>
        </p:txBody>
      </p:sp>
      <p:pic>
        <p:nvPicPr>
          <p:cNvPr id="13" name="Graphic 12">
            <a:extLst>
              <a:ext uri="{FF2B5EF4-FFF2-40B4-BE49-F238E27FC236}">
                <a16:creationId xmlns:a16="http://schemas.microsoft.com/office/drawing/2014/main" id="{5683684A-0497-40F8-A97F-A4FB25E83A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511" y="1062537"/>
            <a:ext cx="457200" cy="457200"/>
          </a:xfrm>
          <a:prstGeom prst="rect">
            <a:avLst/>
          </a:prstGeom>
        </p:spPr>
      </p:pic>
      <p:pic>
        <p:nvPicPr>
          <p:cNvPr id="15" name="Graphic 14">
            <a:extLst>
              <a:ext uri="{FF2B5EF4-FFF2-40B4-BE49-F238E27FC236}">
                <a16:creationId xmlns:a16="http://schemas.microsoft.com/office/drawing/2014/main" id="{DCE9130E-8DC5-4708-96AE-5DC494D636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511" y="1708270"/>
            <a:ext cx="457200" cy="457200"/>
          </a:xfrm>
          <a:prstGeom prst="rect">
            <a:avLst/>
          </a:prstGeom>
        </p:spPr>
      </p:pic>
      <p:pic>
        <p:nvPicPr>
          <p:cNvPr id="18" name="Graphic 17">
            <a:extLst>
              <a:ext uri="{FF2B5EF4-FFF2-40B4-BE49-F238E27FC236}">
                <a16:creationId xmlns:a16="http://schemas.microsoft.com/office/drawing/2014/main" id="{0715D6A5-6075-4FC9-A02E-25C0FE93341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1848" y="3472714"/>
            <a:ext cx="457200" cy="457200"/>
          </a:xfrm>
          <a:prstGeom prst="rect">
            <a:avLst/>
          </a:prstGeom>
        </p:spPr>
      </p:pic>
      <p:pic>
        <p:nvPicPr>
          <p:cNvPr id="20" name="Graphic 19">
            <a:extLst>
              <a:ext uri="{FF2B5EF4-FFF2-40B4-BE49-F238E27FC236}">
                <a16:creationId xmlns:a16="http://schemas.microsoft.com/office/drawing/2014/main" id="{C5C32C1D-1BFE-432E-92B1-ECAC9D05375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0509" y="5002027"/>
            <a:ext cx="457200" cy="457200"/>
          </a:xfrm>
          <a:prstGeom prst="rect">
            <a:avLst/>
          </a:prstGeom>
        </p:spPr>
      </p:pic>
      <p:pic>
        <p:nvPicPr>
          <p:cNvPr id="19" name="Picture 18">
            <a:extLst>
              <a:ext uri="{FF2B5EF4-FFF2-40B4-BE49-F238E27FC236}">
                <a16:creationId xmlns:a16="http://schemas.microsoft.com/office/drawing/2014/main" id="{12D274C6-2415-48D5-8DBE-1708EA2C32C8}"/>
              </a:ext>
            </a:extLst>
          </p:cNvPr>
          <p:cNvPicPr>
            <a:picLocks noChangeAspect="1"/>
          </p:cNvPicPr>
          <p:nvPr/>
        </p:nvPicPr>
        <p:blipFill>
          <a:blip r:embed="rId11"/>
          <a:stretch>
            <a:fillRect/>
          </a:stretch>
        </p:blipFill>
        <p:spPr>
          <a:xfrm>
            <a:off x="292418" y="6017956"/>
            <a:ext cx="7124258" cy="857250"/>
          </a:xfrm>
          <a:prstGeom prst="rect">
            <a:avLst/>
          </a:prstGeom>
        </p:spPr>
      </p:pic>
      <p:pic>
        <p:nvPicPr>
          <p:cNvPr id="1026" name="Picture 2">
            <a:extLst>
              <a:ext uri="{FF2B5EF4-FFF2-40B4-BE49-F238E27FC236}">
                <a16:creationId xmlns:a16="http://schemas.microsoft.com/office/drawing/2014/main" id="{44597641-CC6C-4AE7-BC8B-924D3AAADA2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8492" b="10665"/>
          <a:stretch/>
        </p:blipFill>
        <p:spPr bwMode="auto">
          <a:xfrm>
            <a:off x="7567298" y="260351"/>
            <a:ext cx="4216574" cy="6052406"/>
          </a:xfrm>
          <a:prstGeom prst="rect">
            <a:avLst/>
          </a:prstGeom>
          <a:noFill/>
          <a:ln>
            <a:solidFill>
              <a:srgbClr val="14726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144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Light"/>
            </a:endParaRPr>
          </a:p>
        </p:txBody>
      </p:sp>
      <p:sp>
        <p:nvSpPr>
          <p:cNvPr id="22" name="Rectangle 21">
            <a:extLst>
              <a:ext uri="{FF2B5EF4-FFF2-40B4-BE49-F238E27FC236}">
                <a16:creationId xmlns:a16="http://schemas.microsoft.com/office/drawing/2014/main" id="{C4DB3DC1-0C83-4ABF-A612-6E6BEA2663E1}"/>
              </a:ext>
            </a:extLst>
          </p:cNvPr>
          <p:cNvSpPr/>
          <p:nvPr/>
        </p:nvSpPr>
        <p:spPr>
          <a:xfrm>
            <a:off x="9222449" y="1475754"/>
            <a:ext cx="2669513" cy="2169825"/>
          </a:xfrm>
          <a:prstGeom prst="rect">
            <a:avLst/>
          </a:prstGeom>
        </p:spPr>
        <p:txBody>
          <a:bodyPr wrap="square">
            <a:spAutoFit/>
          </a:bodyPr>
          <a:lstStyle/>
          <a:p>
            <a:pPr defTabSz="1219215" eaLnBrk="0" fontAlgn="base" hangingPunct="0">
              <a:spcBef>
                <a:spcPct val="0"/>
              </a:spcBef>
              <a:spcAft>
                <a:spcPct val="0"/>
              </a:spcAft>
            </a:pPr>
            <a:r>
              <a:rPr lang="en-US" altLang="en-US" sz="1500" dirty="0">
                <a:solidFill>
                  <a:schemeClr val="bg1"/>
                </a:solidFill>
                <a:ea typeface="Times New Roman" panose="02020603050405020304" pitchFamily="18" charset="0"/>
              </a:rPr>
              <a:t>Researchers at MUSC created a respirator mask and cartridge that are reusable and address PPE shortages.  It has been made publicly available for 3D printing at: </a:t>
            </a:r>
            <a:r>
              <a:rPr lang="en-US" altLang="en-US" sz="1500" dirty="0">
                <a:solidFill>
                  <a:schemeClr val="bg1"/>
                </a:solidFill>
                <a:ea typeface="Times New Roman" panose="02020603050405020304" pitchFamily="18" charset="0"/>
                <a:hlinkClick r:id="rId3">
                  <a:extLst>
                    <a:ext uri="{A12FA001-AC4F-418D-AE19-62706E023703}">
                      <ahyp:hlinkClr xmlns:ahyp="http://schemas.microsoft.com/office/drawing/2018/hyperlinkcolor" val="tx"/>
                    </a:ext>
                  </a:extLst>
                </a:hlinkClick>
              </a:rPr>
              <a:t>https://web.musc.edu/innovation/covid-19-innovation/safe-cartridge-system-and-masks</a:t>
            </a:r>
            <a:r>
              <a:rPr lang="en-US" altLang="en-US" sz="1500" dirty="0">
                <a:solidFill>
                  <a:schemeClr val="bg1"/>
                </a:solidFill>
                <a:ea typeface="Times New Roman" panose="02020603050405020304" pitchFamily="18" charset="0"/>
              </a:rPr>
              <a:t> </a:t>
            </a:r>
            <a:endParaRPr lang="en-US" altLang="en-US" sz="1500" dirty="0">
              <a:solidFill>
                <a:schemeClr val="bg1"/>
              </a:solidFill>
            </a:endParaRPr>
          </a:p>
        </p:txBody>
      </p:sp>
      <p:pic>
        <p:nvPicPr>
          <p:cNvPr id="13" name="Picture 12">
            <a:extLst>
              <a:ext uri="{FF2B5EF4-FFF2-40B4-BE49-F238E27FC236}">
                <a16:creationId xmlns:a16="http://schemas.microsoft.com/office/drawing/2014/main" id="{74445FE5-355C-4E98-9113-A601B04D00A3}"/>
              </a:ext>
            </a:extLst>
          </p:cNvPr>
          <p:cNvPicPr>
            <a:picLocks noChangeAspect="1"/>
          </p:cNvPicPr>
          <p:nvPr/>
        </p:nvPicPr>
        <p:blipFill>
          <a:blip r:embed="rId4"/>
          <a:stretch>
            <a:fillRect/>
          </a:stretch>
        </p:blipFill>
        <p:spPr>
          <a:xfrm>
            <a:off x="292418" y="6017956"/>
            <a:ext cx="7124258" cy="857250"/>
          </a:xfrm>
          <a:prstGeom prst="rect">
            <a:avLst/>
          </a:prstGeom>
        </p:spPr>
      </p:pic>
      <p:sp>
        <p:nvSpPr>
          <p:cNvPr id="5" name="Rectangle 4">
            <a:extLst>
              <a:ext uri="{FF2B5EF4-FFF2-40B4-BE49-F238E27FC236}">
                <a16:creationId xmlns:a16="http://schemas.microsoft.com/office/drawing/2014/main" id="{8A069A9D-EC0F-4E1E-8FEC-74C0FD438BA2}"/>
              </a:ext>
            </a:extLst>
          </p:cNvPr>
          <p:cNvSpPr/>
          <p:nvPr/>
        </p:nvSpPr>
        <p:spPr>
          <a:xfrm>
            <a:off x="356492" y="157655"/>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0078D182-C4C2-4DF7-83C9-08A136AA6A59}"/>
              </a:ext>
            </a:extLst>
          </p:cNvPr>
          <p:cNvSpPr txBox="1">
            <a:spLocks noChangeArrowheads="1"/>
          </p:cNvSpPr>
          <p:nvPr/>
        </p:nvSpPr>
        <p:spPr bwMode="auto">
          <a:xfrm>
            <a:off x="609600" y="258233"/>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005288"/>
                </a:solidFill>
                <a:latin typeface="+mj-lt"/>
                <a:ea typeface="+mj-ea"/>
                <a:cs typeface="+mj-cs"/>
              </a:defRPr>
            </a:lvl1pPr>
          </a:lstStyle>
          <a:p>
            <a:r>
              <a:rPr lang="en-US" altLang="en-US" dirty="0">
                <a:solidFill>
                  <a:srgbClr val="004081"/>
                </a:solidFill>
                <a:ea typeface="ＭＳ Ｐゴシック" charset="-128"/>
              </a:rPr>
              <a:t>FRD Case Management Staff</a:t>
            </a:r>
          </a:p>
        </p:txBody>
      </p:sp>
      <p:sp>
        <p:nvSpPr>
          <p:cNvPr id="24" name="Rectangle 3">
            <a:extLst>
              <a:ext uri="{FF2B5EF4-FFF2-40B4-BE49-F238E27FC236}">
                <a16:creationId xmlns:a16="http://schemas.microsoft.com/office/drawing/2014/main" id="{02B04EDF-A4E5-435B-B3C2-F4AA1DF5545A}"/>
              </a:ext>
            </a:extLst>
          </p:cNvPr>
          <p:cNvSpPr txBox="1">
            <a:spLocks noChangeArrowheads="1"/>
          </p:cNvSpPr>
          <p:nvPr/>
        </p:nvSpPr>
        <p:spPr bwMode="auto">
          <a:xfrm>
            <a:off x="609600" y="1125421"/>
            <a:ext cx="10972800" cy="5203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altLang="en-US" sz="3400">
                <a:ea typeface="ＭＳ Ｐゴシック" charset="-128"/>
              </a:rPr>
              <a:t>Contact info:</a:t>
            </a:r>
          </a:p>
          <a:p>
            <a:pPr lvl="1">
              <a:spcBef>
                <a:spcPts val="600"/>
              </a:spcBef>
            </a:pPr>
            <a:r>
              <a:rPr lang="en-US" altLang="en-US" sz="3100">
                <a:ea typeface="ＭＳ Ｐゴシック" charset="-128"/>
              </a:rPr>
              <a:t>Telephone:  843-876-1900</a:t>
            </a:r>
          </a:p>
          <a:p>
            <a:pPr lvl="1">
              <a:spcBef>
                <a:spcPts val="600"/>
              </a:spcBef>
            </a:pPr>
            <a:r>
              <a:rPr lang="en-US" altLang="en-US" sz="3100">
                <a:ea typeface="ＭＳ Ｐゴシック" charset="-128"/>
              </a:rPr>
              <a:t>135 Cannon Street Suite 101L</a:t>
            </a:r>
          </a:p>
          <a:p>
            <a:pPr lvl="1">
              <a:spcBef>
                <a:spcPts val="600"/>
              </a:spcBef>
            </a:pPr>
            <a:r>
              <a:rPr lang="en-US" altLang="en-US" sz="3100">
                <a:ea typeface="ＭＳ Ｐゴシック" charset="-128"/>
              </a:rPr>
              <a:t> Website - </a:t>
            </a:r>
            <a:r>
              <a:rPr lang="en-US" altLang="en-US" sz="3100">
                <a:ea typeface="ＭＳ Ｐゴシック" charset="-128"/>
                <a:hlinkClick r:id="rId5"/>
              </a:rPr>
              <a:t>http://frd.musc.edu</a:t>
            </a:r>
            <a:endParaRPr lang="en-US" altLang="en-US" sz="3100">
              <a:ea typeface="ＭＳ Ｐゴシック" charset="-128"/>
            </a:endParaRPr>
          </a:p>
          <a:p>
            <a:pPr lvl="1">
              <a:spcBef>
                <a:spcPts val="600"/>
              </a:spcBef>
            </a:pPr>
            <a:endParaRPr lang="en-US" altLang="en-US" sz="2100">
              <a:ea typeface="ＭＳ Ｐゴシック" charset="-128"/>
            </a:endParaRPr>
          </a:p>
          <a:p>
            <a:pPr lvl="1">
              <a:spcBef>
                <a:spcPts val="600"/>
              </a:spcBef>
            </a:pPr>
            <a:endParaRPr lang="en-US" altLang="en-US" sz="2100">
              <a:ea typeface="ＭＳ Ｐゴシック" charset="-128"/>
            </a:endParaRPr>
          </a:p>
          <a:p>
            <a:pPr lvl="1">
              <a:spcBef>
                <a:spcPts val="600"/>
              </a:spcBef>
            </a:pPr>
            <a:endParaRPr lang="en-US" altLang="en-US" sz="2100">
              <a:ea typeface="ＭＳ Ｐゴシック" charset="-128"/>
            </a:endParaRPr>
          </a:p>
          <a:p>
            <a:pPr lvl="1">
              <a:spcBef>
                <a:spcPts val="1800"/>
              </a:spcBef>
              <a:buFont typeface="Arial" charset="0"/>
              <a:buNone/>
            </a:pPr>
            <a:endParaRPr lang="en-US" altLang="en-US" sz="2000">
              <a:ea typeface="ＭＳ Ｐゴシック" charset="-128"/>
            </a:endParaRPr>
          </a:p>
          <a:p>
            <a:pPr lvl="1">
              <a:spcBef>
                <a:spcPts val="1800"/>
              </a:spcBef>
              <a:buFont typeface="Arial" charset="0"/>
              <a:buNone/>
            </a:pPr>
            <a:endParaRPr lang="en-US" altLang="en-US" sz="2000">
              <a:ea typeface="ＭＳ Ｐゴシック" charset="-128"/>
            </a:endParaRPr>
          </a:p>
          <a:p>
            <a:pPr lvl="1">
              <a:spcBef>
                <a:spcPts val="1800"/>
              </a:spcBef>
              <a:buFont typeface="Arial" charset="0"/>
              <a:buNone/>
            </a:pPr>
            <a:endParaRPr lang="en-US" altLang="en-US" sz="2000">
              <a:ea typeface="ＭＳ Ｐゴシック" charset="-128"/>
            </a:endParaRPr>
          </a:p>
          <a:p>
            <a:pPr lvl="1">
              <a:spcBef>
                <a:spcPts val="1800"/>
              </a:spcBef>
              <a:buFont typeface="Arial" charset="0"/>
              <a:buNone/>
            </a:pPr>
            <a:endParaRPr lang="en-US" altLang="en-US" sz="2000">
              <a:ea typeface="ＭＳ Ｐゴシック" charset="-128"/>
            </a:endParaRPr>
          </a:p>
          <a:p>
            <a:pPr marL="238125" lvl="1" indent="-15875">
              <a:spcBef>
                <a:spcPts val="1800"/>
              </a:spcBef>
              <a:buFont typeface="Arial" charset="0"/>
              <a:buNone/>
            </a:pPr>
            <a:r>
              <a:rPr lang="en-US" altLang="en-US" sz="1400">
                <a:ea typeface="ＭＳ Ｐゴシック" charset="-128"/>
              </a:rPr>
              <a:t>    </a:t>
            </a:r>
            <a:endParaRPr lang="en-US" altLang="en-US" sz="1600">
              <a:ea typeface="ＭＳ Ｐゴシック" charset="-128"/>
            </a:endParaRPr>
          </a:p>
          <a:p>
            <a:pPr marL="238125" lvl="1" indent="-15875">
              <a:spcBef>
                <a:spcPts val="1800"/>
              </a:spcBef>
              <a:buFont typeface="Arial" charset="0"/>
              <a:buNone/>
            </a:pPr>
            <a:endParaRPr lang="en-US" altLang="en-US" sz="1600">
              <a:ea typeface="ＭＳ Ｐゴシック" charset="-128"/>
            </a:endParaRPr>
          </a:p>
          <a:p>
            <a:pPr marL="238125" lvl="1" indent="-15875">
              <a:spcBef>
                <a:spcPts val="1800"/>
              </a:spcBef>
              <a:buFont typeface="Arial" charset="0"/>
              <a:buNone/>
            </a:pPr>
            <a:r>
              <a:rPr lang="en-US" altLang="en-US" sz="1600">
                <a:ea typeface="ＭＳ Ｐゴシック" charset="-128"/>
              </a:rPr>
              <a:t> </a:t>
            </a:r>
            <a:endParaRPr lang="en-US" altLang="en-US" sz="1600" dirty="0">
              <a:ea typeface="ＭＳ Ｐゴシック" charset="-128"/>
            </a:endParaRPr>
          </a:p>
        </p:txBody>
      </p:sp>
      <p:pic>
        <p:nvPicPr>
          <p:cNvPr id="25" name="Picture 24">
            <a:extLst>
              <a:ext uri="{FF2B5EF4-FFF2-40B4-BE49-F238E27FC236}">
                <a16:creationId xmlns:a16="http://schemas.microsoft.com/office/drawing/2014/main" id="{BBAABBDA-2A3E-4A5D-93D0-CC8824C4706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60005" y="3171100"/>
            <a:ext cx="1550304" cy="1613841"/>
          </a:xfrm>
          <a:prstGeom prst="rect">
            <a:avLst/>
          </a:prstGeom>
        </p:spPr>
      </p:pic>
      <p:pic>
        <p:nvPicPr>
          <p:cNvPr id="30" name="Picture 29">
            <a:extLst>
              <a:ext uri="{FF2B5EF4-FFF2-40B4-BE49-F238E27FC236}">
                <a16:creationId xmlns:a16="http://schemas.microsoft.com/office/drawing/2014/main" id="{06FACEF3-1D7D-4786-BD2F-1DFC62B72E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34236" y="3171100"/>
            <a:ext cx="1689472" cy="1613841"/>
          </a:xfrm>
          <a:prstGeom prst="rect">
            <a:avLst/>
          </a:prstGeom>
        </p:spPr>
      </p:pic>
      <p:pic>
        <p:nvPicPr>
          <p:cNvPr id="31" name="Picture 30">
            <a:extLst>
              <a:ext uri="{FF2B5EF4-FFF2-40B4-BE49-F238E27FC236}">
                <a16:creationId xmlns:a16="http://schemas.microsoft.com/office/drawing/2014/main" id="{613BB2F6-CFC3-4541-8E9A-A102497DA1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19652" y="3171099"/>
            <a:ext cx="1557571" cy="1621934"/>
          </a:xfrm>
          <a:prstGeom prst="rect">
            <a:avLst/>
          </a:prstGeom>
        </p:spPr>
      </p:pic>
      <p:pic>
        <p:nvPicPr>
          <p:cNvPr id="32" name="Picture 31">
            <a:extLst>
              <a:ext uri="{FF2B5EF4-FFF2-40B4-BE49-F238E27FC236}">
                <a16:creationId xmlns:a16="http://schemas.microsoft.com/office/drawing/2014/main" id="{47DB1322-EC1D-4230-B6BB-6A389103048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49187" y="624624"/>
            <a:ext cx="1473601" cy="1664642"/>
          </a:xfrm>
          <a:prstGeom prst="rect">
            <a:avLst/>
          </a:prstGeom>
        </p:spPr>
      </p:pic>
      <p:sp>
        <p:nvSpPr>
          <p:cNvPr id="33" name="TextBox 32">
            <a:extLst>
              <a:ext uri="{FF2B5EF4-FFF2-40B4-BE49-F238E27FC236}">
                <a16:creationId xmlns:a16="http://schemas.microsoft.com/office/drawing/2014/main" id="{6C043A72-6A7C-4C6B-852D-564922B62FEC}"/>
              </a:ext>
            </a:extLst>
          </p:cNvPr>
          <p:cNvSpPr txBox="1"/>
          <p:nvPr/>
        </p:nvSpPr>
        <p:spPr>
          <a:xfrm>
            <a:off x="6510493" y="2343113"/>
            <a:ext cx="1273105" cy="769441"/>
          </a:xfrm>
          <a:prstGeom prst="rect">
            <a:avLst/>
          </a:prstGeom>
          <a:noFill/>
        </p:spPr>
        <p:txBody>
          <a:bodyPr wrap="none" rtlCol="0">
            <a:spAutoFit/>
          </a:bodyPr>
          <a:lstStyle/>
          <a:p>
            <a:r>
              <a:rPr lang="en-US" sz="1100" dirty="0">
                <a:latin typeface="Times New Roman" panose="02020603050405020304" pitchFamily="18" charset="0"/>
              </a:rPr>
              <a:t>Michael Rusnak</a:t>
            </a:r>
          </a:p>
          <a:p>
            <a:r>
              <a:rPr lang="en-US" sz="1100" dirty="0">
                <a:latin typeface="Times New Roman" panose="02020603050405020304" pitchFamily="18" charset="0"/>
              </a:rPr>
              <a:t>Executive Director</a:t>
            </a:r>
          </a:p>
          <a:p>
            <a:r>
              <a:rPr lang="en-US" sz="1100" dirty="0">
                <a:latin typeface="Times New Roman" panose="02020603050405020304" pitchFamily="18" charset="0"/>
                <a:hlinkClick r:id="rId10"/>
              </a:rPr>
              <a:t>rusnak@musc.edu</a:t>
            </a:r>
            <a:endParaRPr lang="en-US" sz="1100" dirty="0">
              <a:latin typeface="Times New Roman" panose="02020603050405020304" pitchFamily="18" charset="0"/>
            </a:endParaRPr>
          </a:p>
          <a:p>
            <a:endParaRPr lang="en-US" sz="1100" dirty="0">
              <a:latin typeface="Times New Roman" panose="02020603050405020304" pitchFamily="18" charset="0"/>
            </a:endParaRPr>
          </a:p>
        </p:txBody>
      </p:sp>
      <p:sp>
        <p:nvSpPr>
          <p:cNvPr id="34" name="TextBox 33">
            <a:extLst>
              <a:ext uri="{FF2B5EF4-FFF2-40B4-BE49-F238E27FC236}">
                <a16:creationId xmlns:a16="http://schemas.microsoft.com/office/drawing/2014/main" id="{23E3849F-73B0-4FAC-8672-53F53680FB88}"/>
              </a:ext>
            </a:extLst>
          </p:cNvPr>
          <p:cNvSpPr txBox="1"/>
          <p:nvPr/>
        </p:nvSpPr>
        <p:spPr>
          <a:xfrm>
            <a:off x="2228080" y="4869748"/>
            <a:ext cx="1582230" cy="938719"/>
          </a:xfrm>
          <a:prstGeom prst="rect">
            <a:avLst/>
          </a:prstGeom>
          <a:noFill/>
        </p:spPr>
        <p:txBody>
          <a:bodyPr wrap="square" rtlCol="0">
            <a:spAutoFit/>
          </a:bodyPr>
          <a:lstStyle/>
          <a:p>
            <a:r>
              <a:rPr lang="en-US" sz="1100" dirty="0">
                <a:latin typeface="Times New Roman" panose="02020603050405020304" pitchFamily="18" charset="0"/>
              </a:rPr>
              <a:t>Scott Davis, PhD</a:t>
            </a:r>
          </a:p>
          <a:p>
            <a:r>
              <a:rPr lang="en-US" sz="1100" dirty="0">
                <a:latin typeface="Times New Roman" panose="02020603050405020304" pitchFamily="18" charset="0"/>
              </a:rPr>
              <a:t>Director, Technology and Commercialization</a:t>
            </a:r>
          </a:p>
          <a:p>
            <a:r>
              <a:rPr lang="en-US" sz="1100" dirty="0">
                <a:latin typeface="Times New Roman" panose="02020603050405020304" pitchFamily="18" charset="0"/>
                <a:hlinkClick r:id="rId11"/>
              </a:rPr>
              <a:t>davissco@musc.edu</a:t>
            </a:r>
            <a:endParaRPr lang="en-US" sz="1100" dirty="0">
              <a:latin typeface="Times New Roman" panose="02020603050405020304" pitchFamily="18" charset="0"/>
            </a:endParaRPr>
          </a:p>
          <a:p>
            <a:endParaRPr lang="en-US" sz="1100" dirty="0">
              <a:latin typeface="Times New Roman" panose="02020603050405020304" pitchFamily="18" charset="0"/>
            </a:endParaRPr>
          </a:p>
        </p:txBody>
      </p:sp>
      <p:sp>
        <p:nvSpPr>
          <p:cNvPr id="35" name="TextBox 34">
            <a:extLst>
              <a:ext uri="{FF2B5EF4-FFF2-40B4-BE49-F238E27FC236}">
                <a16:creationId xmlns:a16="http://schemas.microsoft.com/office/drawing/2014/main" id="{A1E79FDE-6E72-4830-882D-2CBCD3081D10}"/>
              </a:ext>
            </a:extLst>
          </p:cNvPr>
          <p:cNvSpPr txBox="1"/>
          <p:nvPr/>
        </p:nvSpPr>
        <p:spPr>
          <a:xfrm>
            <a:off x="4014050" y="4869747"/>
            <a:ext cx="2108143" cy="938719"/>
          </a:xfrm>
          <a:prstGeom prst="rect">
            <a:avLst/>
          </a:prstGeom>
          <a:noFill/>
        </p:spPr>
        <p:txBody>
          <a:bodyPr wrap="square" rtlCol="0">
            <a:spAutoFit/>
          </a:bodyPr>
          <a:lstStyle/>
          <a:p>
            <a:r>
              <a:rPr lang="en-US" sz="1100" dirty="0">
                <a:latin typeface="Times New Roman" panose="02020603050405020304" pitchFamily="18" charset="0"/>
              </a:rPr>
              <a:t>Chelsea Ex-Lubeskie, MS</a:t>
            </a:r>
          </a:p>
          <a:p>
            <a:r>
              <a:rPr lang="en-US" sz="1100" dirty="0">
                <a:latin typeface="Times New Roman" panose="02020603050405020304" pitchFamily="18" charset="0"/>
              </a:rPr>
              <a:t>Sr. Business Development Manager</a:t>
            </a:r>
          </a:p>
          <a:p>
            <a:r>
              <a:rPr lang="en-US" sz="1100" dirty="0">
                <a:latin typeface="Times New Roman" panose="02020603050405020304" pitchFamily="18" charset="0"/>
                <a:hlinkClick r:id="rId12"/>
              </a:rPr>
              <a:t>exlubesk@musc.edu</a:t>
            </a:r>
            <a:endParaRPr lang="en-US" sz="1100" dirty="0">
              <a:latin typeface="Times New Roman" panose="02020603050405020304" pitchFamily="18" charset="0"/>
            </a:endParaRPr>
          </a:p>
          <a:p>
            <a:endParaRPr lang="en-US" sz="1100" dirty="0">
              <a:latin typeface="Times New Roman" panose="02020603050405020304" pitchFamily="18" charset="0"/>
            </a:endParaRPr>
          </a:p>
        </p:txBody>
      </p:sp>
      <p:sp>
        <p:nvSpPr>
          <p:cNvPr id="36" name="TextBox 35">
            <a:extLst>
              <a:ext uri="{FF2B5EF4-FFF2-40B4-BE49-F238E27FC236}">
                <a16:creationId xmlns:a16="http://schemas.microsoft.com/office/drawing/2014/main" id="{C4EE9E44-9369-467E-A73A-E0627B2B5540}"/>
              </a:ext>
            </a:extLst>
          </p:cNvPr>
          <p:cNvSpPr txBox="1"/>
          <p:nvPr/>
        </p:nvSpPr>
        <p:spPr>
          <a:xfrm>
            <a:off x="5891069" y="4877840"/>
            <a:ext cx="2025049" cy="938719"/>
          </a:xfrm>
          <a:prstGeom prst="rect">
            <a:avLst/>
          </a:prstGeom>
          <a:noFill/>
        </p:spPr>
        <p:txBody>
          <a:bodyPr wrap="square" rtlCol="0">
            <a:spAutoFit/>
          </a:bodyPr>
          <a:lstStyle/>
          <a:p>
            <a:r>
              <a:rPr lang="en-US" sz="1100" dirty="0">
                <a:latin typeface="Times New Roman" panose="02020603050405020304" pitchFamily="18" charset="0"/>
              </a:rPr>
              <a:t>Casey Charbonneau, JD</a:t>
            </a:r>
          </a:p>
          <a:p>
            <a:r>
              <a:rPr lang="en-US" sz="1100" dirty="0">
                <a:latin typeface="Times New Roman" panose="02020603050405020304" pitchFamily="18" charset="0"/>
              </a:rPr>
              <a:t>Technology Transfer and  General Counsel’s Attorney</a:t>
            </a:r>
          </a:p>
          <a:p>
            <a:r>
              <a:rPr lang="en-US" sz="1100" dirty="0">
                <a:latin typeface="Times New Roman" panose="02020603050405020304" pitchFamily="18" charset="0"/>
                <a:hlinkClick r:id="rId13"/>
              </a:rPr>
              <a:t>edwardsr@musc.edu</a:t>
            </a:r>
            <a:endParaRPr lang="en-US" sz="1100" dirty="0">
              <a:latin typeface="Times New Roman" panose="02020603050405020304" pitchFamily="18" charset="0"/>
            </a:endParaRPr>
          </a:p>
          <a:p>
            <a:endParaRPr lang="en-US" sz="1100" dirty="0">
              <a:latin typeface="Times New Roman" panose="02020603050405020304" pitchFamily="18" charset="0"/>
            </a:endParaRPr>
          </a:p>
        </p:txBody>
      </p:sp>
      <p:pic>
        <p:nvPicPr>
          <p:cNvPr id="37" name="Picture 4" descr="http://academicdepartments.musc.edu/sebin/b/r/selvamphoto.png">
            <a:extLst>
              <a:ext uri="{FF2B5EF4-FFF2-40B4-BE49-F238E27FC236}">
                <a16:creationId xmlns:a16="http://schemas.microsoft.com/office/drawing/2014/main" id="{EF8536DF-A4D3-475B-9D6C-CEF25C70A698}"/>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9713636" y="3171099"/>
            <a:ext cx="1865549" cy="161384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392AF03-CBB9-46EB-B3D1-0E2227A0B3FF}"/>
              </a:ext>
            </a:extLst>
          </p:cNvPr>
          <p:cNvSpPr txBox="1"/>
          <p:nvPr/>
        </p:nvSpPr>
        <p:spPr>
          <a:xfrm>
            <a:off x="7735870" y="4880211"/>
            <a:ext cx="2025049" cy="769441"/>
          </a:xfrm>
          <a:prstGeom prst="rect">
            <a:avLst/>
          </a:prstGeom>
          <a:noFill/>
        </p:spPr>
        <p:txBody>
          <a:bodyPr wrap="square" rtlCol="0">
            <a:spAutoFit/>
          </a:bodyPr>
          <a:lstStyle/>
          <a:p>
            <a:r>
              <a:rPr lang="en-US" sz="1100" dirty="0">
                <a:latin typeface="Times New Roman" panose="02020603050405020304" pitchFamily="18" charset="0"/>
              </a:rPr>
              <a:t>Troy Huth, JD, PhD</a:t>
            </a:r>
          </a:p>
          <a:p>
            <a:r>
              <a:rPr lang="en-US" sz="1100" dirty="0">
                <a:latin typeface="Times New Roman" panose="02020603050405020304" pitchFamily="18" charset="0"/>
              </a:rPr>
              <a:t>Associate Director</a:t>
            </a:r>
          </a:p>
          <a:p>
            <a:r>
              <a:rPr lang="en-US" sz="1100" dirty="0">
                <a:latin typeface="Times New Roman" panose="02020603050405020304" pitchFamily="18" charset="0"/>
                <a:hlinkClick r:id="rId15"/>
              </a:rPr>
              <a:t>huth@musc.edu</a:t>
            </a:r>
            <a:endParaRPr lang="en-US" sz="1100" dirty="0">
              <a:latin typeface="Times New Roman" panose="02020603050405020304" pitchFamily="18" charset="0"/>
            </a:endParaRPr>
          </a:p>
          <a:p>
            <a:endParaRPr lang="en-US" sz="1100" dirty="0">
              <a:latin typeface="Times New Roman" panose="02020603050405020304" pitchFamily="18" charset="0"/>
            </a:endParaRPr>
          </a:p>
        </p:txBody>
      </p:sp>
      <p:sp>
        <p:nvSpPr>
          <p:cNvPr id="39" name="TextBox 38">
            <a:extLst>
              <a:ext uri="{FF2B5EF4-FFF2-40B4-BE49-F238E27FC236}">
                <a16:creationId xmlns:a16="http://schemas.microsoft.com/office/drawing/2014/main" id="{893426A2-5403-48B3-ABD4-18824893F7C4}"/>
              </a:ext>
            </a:extLst>
          </p:cNvPr>
          <p:cNvSpPr txBox="1"/>
          <p:nvPr/>
        </p:nvSpPr>
        <p:spPr>
          <a:xfrm>
            <a:off x="9846145" y="4880211"/>
            <a:ext cx="2025049" cy="769441"/>
          </a:xfrm>
          <a:prstGeom prst="rect">
            <a:avLst/>
          </a:prstGeom>
          <a:noFill/>
        </p:spPr>
        <p:txBody>
          <a:bodyPr wrap="square" rtlCol="0">
            <a:spAutoFit/>
          </a:bodyPr>
          <a:lstStyle/>
          <a:p>
            <a:r>
              <a:rPr lang="en-US" sz="1100" dirty="0">
                <a:latin typeface="Times New Roman" panose="02020603050405020304" pitchFamily="18" charset="0"/>
              </a:rPr>
              <a:t>Shan Selvam, PhD</a:t>
            </a:r>
          </a:p>
          <a:p>
            <a:r>
              <a:rPr lang="en-US" sz="1100" dirty="0">
                <a:latin typeface="Times New Roman" panose="02020603050405020304" pitchFamily="18" charset="0"/>
              </a:rPr>
              <a:t>Technology Transfer Associate</a:t>
            </a:r>
          </a:p>
          <a:p>
            <a:r>
              <a:rPr lang="en-US" sz="1100" dirty="0">
                <a:latin typeface="Times New Roman" panose="02020603050405020304" pitchFamily="18" charset="0"/>
                <a:hlinkClick r:id="rId16"/>
              </a:rPr>
              <a:t>panneers@musc.edu</a:t>
            </a:r>
            <a:endParaRPr lang="en-US" sz="1100" dirty="0">
              <a:latin typeface="Times New Roman" panose="02020603050405020304" pitchFamily="18" charset="0"/>
            </a:endParaRPr>
          </a:p>
          <a:p>
            <a:endParaRPr lang="en-US" sz="1100" dirty="0">
              <a:latin typeface="Times New Roman" panose="02020603050405020304" pitchFamily="18" charset="0"/>
            </a:endParaRPr>
          </a:p>
        </p:txBody>
      </p:sp>
      <p:pic>
        <p:nvPicPr>
          <p:cNvPr id="40" name="Picture 39">
            <a:extLst>
              <a:ext uri="{FF2B5EF4-FFF2-40B4-BE49-F238E27FC236}">
                <a16:creationId xmlns:a16="http://schemas.microsoft.com/office/drawing/2014/main" id="{9504B232-8554-4D32-8C73-31F49C16ADA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812271" y="3164465"/>
            <a:ext cx="1605420" cy="1626826"/>
          </a:xfrm>
          <a:prstGeom prst="rect">
            <a:avLst/>
          </a:prstGeom>
        </p:spPr>
      </p:pic>
      <p:pic>
        <p:nvPicPr>
          <p:cNvPr id="41" name="Picture 40">
            <a:extLst>
              <a:ext uri="{FF2B5EF4-FFF2-40B4-BE49-F238E27FC236}">
                <a16:creationId xmlns:a16="http://schemas.microsoft.com/office/drawing/2014/main" id="{DBCF5A89-95C3-4DC1-887C-AA6A157B8DCB}"/>
              </a:ext>
            </a:extLst>
          </p:cNvPr>
          <p:cNvPicPr>
            <a:picLocks noChangeAspect="1"/>
          </p:cNvPicPr>
          <p:nvPr/>
        </p:nvPicPr>
        <p:blipFill>
          <a:blip r:embed="rId18"/>
          <a:stretch>
            <a:fillRect/>
          </a:stretch>
        </p:blipFill>
        <p:spPr>
          <a:xfrm>
            <a:off x="8311582" y="630315"/>
            <a:ext cx="1482686" cy="1658950"/>
          </a:xfrm>
          <a:prstGeom prst="rect">
            <a:avLst/>
          </a:prstGeom>
        </p:spPr>
      </p:pic>
      <p:pic>
        <p:nvPicPr>
          <p:cNvPr id="42" name="Picture 41">
            <a:extLst>
              <a:ext uri="{FF2B5EF4-FFF2-40B4-BE49-F238E27FC236}">
                <a16:creationId xmlns:a16="http://schemas.microsoft.com/office/drawing/2014/main" id="{C5919FF6-394E-4F95-B024-3A19DBE4BF93}"/>
              </a:ext>
            </a:extLst>
          </p:cNvPr>
          <p:cNvPicPr>
            <a:picLocks noChangeAspect="1"/>
          </p:cNvPicPr>
          <p:nvPr/>
        </p:nvPicPr>
        <p:blipFill>
          <a:blip r:embed="rId19"/>
          <a:stretch>
            <a:fillRect/>
          </a:stretch>
        </p:blipFill>
        <p:spPr>
          <a:xfrm>
            <a:off x="10004935" y="661391"/>
            <a:ext cx="1533200" cy="1621457"/>
          </a:xfrm>
          <a:prstGeom prst="rect">
            <a:avLst/>
          </a:prstGeom>
        </p:spPr>
      </p:pic>
      <p:sp>
        <p:nvSpPr>
          <p:cNvPr id="43" name="TextBox 42">
            <a:extLst>
              <a:ext uri="{FF2B5EF4-FFF2-40B4-BE49-F238E27FC236}">
                <a16:creationId xmlns:a16="http://schemas.microsoft.com/office/drawing/2014/main" id="{456C2997-6805-49FA-A1E6-5C70A8B4F382}"/>
              </a:ext>
            </a:extLst>
          </p:cNvPr>
          <p:cNvSpPr txBox="1"/>
          <p:nvPr/>
        </p:nvSpPr>
        <p:spPr>
          <a:xfrm>
            <a:off x="10071195" y="2349143"/>
            <a:ext cx="1495922" cy="600164"/>
          </a:xfrm>
          <a:prstGeom prst="rect">
            <a:avLst/>
          </a:prstGeom>
          <a:noFill/>
        </p:spPr>
        <p:txBody>
          <a:bodyPr wrap="none" rtlCol="0">
            <a:spAutoFit/>
          </a:bodyPr>
          <a:lstStyle/>
          <a:p>
            <a:r>
              <a:rPr lang="en-US" sz="1100" dirty="0">
                <a:latin typeface="+mj-lt"/>
              </a:rPr>
              <a:t>Deanne Lucas, CPA</a:t>
            </a:r>
          </a:p>
          <a:p>
            <a:r>
              <a:rPr lang="en-US" sz="1100" dirty="0">
                <a:latin typeface="+mj-lt"/>
              </a:rPr>
              <a:t>Chief Financial Officer</a:t>
            </a:r>
          </a:p>
          <a:p>
            <a:r>
              <a:rPr lang="en-US" sz="1100" dirty="0">
                <a:latin typeface="+mj-lt"/>
                <a:hlinkClick r:id="rId20"/>
              </a:rPr>
              <a:t>lucase@musc.edu</a:t>
            </a:r>
            <a:endParaRPr lang="en-US" sz="1100" dirty="0">
              <a:latin typeface="+mj-lt"/>
            </a:endParaRPr>
          </a:p>
        </p:txBody>
      </p:sp>
      <p:sp>
        <p:nvSpPr>
          <p:cNvPr id="44" name="TextBox 43">
            <a:extLst>
              <a:ext uri="{FF2B5EF4-FFF2-40B4-BE49-F238E27FC236}">
                <a16:creationId xmlns:a16="http://schemas.microsoft.com/office/drawing/2014/main" id="{A02365C8-513B-43CB-AB38-90BC7F501561}"/>
              </a:ext>
            </a:extLst>
          </p:cNvPr>
          <p:cNvSpPr txBox="1"/>
          <p:nvPr/>
        </p:nvSpPr>
        <p:spPr>
          <a:xfrm>
            <a:off x="8351338" y="2330342"/>
            <a:ext cx="1297150" cy="600164"/>
          </a:xfrm>
          <a:prstGeom prst="rect">
            <a:avLst/>
          </a:prstGeom>
          <a:noFill/>
        </p:spPr>
        <p:txBody>
          <a:bodyPr wrap="none" rtlCol="0">
            <a:spAutoFit/>
          </a:bodyPr>
          <a:lstStyle/>
          <a:p>
            <a:r>
              <a:rPr lang="en-US" sz="1100" dirty="0">
                <a:latin typeface="+mj-lt"/>
              </a:rPr>
              <a:t>Brooke Trevino</a:t>
            </a:r>
          </a:p>
          <a:p>
            <a:r>
              <a:rPr lang="en-US" sz="1100" dirty="0">
                <a:latin typeface="+mj-lt"/>
              </a:rPr>
              <a:t>Executive Assistant</a:t>
            </a:r>
          </a:p>
          <a:p>
            <a:r>
              <a:rPr lang="en-US" sz="1100" dirty="0">
                <a:latin typeface="+mj-lt"/>
                <a:hlinkClick r:id="rId21"/>
              </a:rPr>
              <a:t>revinob@musc.edu</a:t>
            </a:r>
            <a:endParaRPr lang="en-US" sz="1100" dirty="0">
              <a:latin typeface="+mj-lt"/>
            </a:endParaRPr>
          </a:p>
        </p:txBody>
      </p:sp>
      <p:pic>
        <p:nvPicPr>
          <p:cNvPr id="45" name="Picture 44">
            <a:extLst>
              <a:ext uri="{FF2B5EF4-FFF2-40B4-BE49-F238E27FC236}">
                <a16:creationId xmlns:a16="http://schemas.microsoft.com/office/drawing/2014/main" id="{55ECB6A0-8248-4D45-8BDA-58314EC9A2BD}"/>
              </a:ext>
            </a:extLst>
          </p:cNvPr>
          <p:cNvPicPr>
            <a:picLocks noChangeAspect="1"/>
          </p:cNvPicPr>
          <p:nvPr/>
        </p:nvPicPr>
        <p:blipFill>
          <a:blip r:embed="rId22"/>
          <a:stretch>
            <a:fillRect/>
          </a:stretch>
        </p:blipFill>
        <p:spPr>
          <a:xfrm>
            <a:off x="436938" y="3209324"/>
            <a:ext cx="1557571" cy="1651000"/>
          </a:xfrm>
          <a:prstGeom prst="rect">
            <a:avLst/>
          </a:prstGeom>
        </p:spPr>
      </p:pic>
      <p:sp>
        <p:nvSpPr>
          <p:cNvPr id="46" name="TextBox 45">
            <a:extLst>
              <a:ext uri="{FF2B5EF4-FFF2-40B4-BE49-F238E27FC236}">
                <a16:creationId xmlns:a16="http://schemas.microsoft.com/office/drawing/2014/main" id="{60794DED-8586-4181-9AA6-26FC0C743007}"/>
              </a:ext>
            </a:extLst>
          </p:cNvPr>
          <p:cNvSpPr txBox="1"/>
          <p:nvPr/>
        </p:nvSpPr>
        <p:spPr>
          <a:xfrm>
            <a:off x="442110" y="4925826"/>
            <a:ext cx="1582230" cy="769441"/>
          </a:xfrm>
          <a:prstGeom prst="rect">
            <a:avLst/>
          </a:prstGeom>
          <a:noFill/>
        </p:spPr>
        <p:txBody>
          <a:bodyPr wrap="square" rtlCol="0">
            <a:spAutoFit/>
          </a:bodyPr>
          <a:lstStyle/>
          <a:p>
            <a:r>
              <a:rPr lang="en-US" sz="1100" dirty="0">
                <a:latin typeface="Times New Roman" panose="02020603050405020304" pitchFamily="18" charset="0"/>
              </a:rPr>
              <a:t>Pamela Kaufman</a:t>
            </a:r>
          </a:p>
          <a:p>
            <a:r>
              <a:rPr lang="en-US" sz="1100" dirty="0">
                <a:latin typeface="Times New Roman" panose="02020603050405020304" pitchFamily="18" charset="0"/>
              </a:rPr>
              <a:t>Senior Intellectual </a:t>
            </a:r>
            <a:r>
              <a:rPr lang="en-US" sz="1100" dirty="0">
                <a:latin typeface="+mj-lt"/>
              </a:rPr>
              <a:t>Property Manager</a:t>
            </a:r>
          </a:p>
          <a:p>
            <a:r>
              <a:rPr lang="en-US" sz="1100" dirty="0">
                <a:latin typeface="+mj-lt"/>
                <a:hlinkClick r:id="rId23"/>
              </a:rPr>
              <a:t>kaufmanp@musc.edu</a:t>
            </a:r>
            <a:endParaRPr lang="en-US" sz="1100" dirty="0">
              <a:latin typeface="+mj-lt"/>
            </a:endParaRPr>
          </a:p>
        </p:txBody>
      </p:sp>
    </p:spTree>
    <p:extLst>
      <p:ext uri="{BB962C8B-B14F-4D97-AF65-F5344CB8AC3E}">
        <p14:creationId xmlns:p14="http://schemas.microsoft.com/office/powerpoint/2010/main" val="224624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a:xfrm>
            <a:off x="402211" y="325995"/>
            <a:ext cx="7638203" cy="758824"/>
          </a:xfrm>
        </p:spPr>
        <p:txBody>
          <a:bodyPr>
            <a:noAutofit/>
          </a:bodyPr>
          <a:lstStyle/>
          <a:p>
            <a:r>
              <a:rPr lang="en-US" sz="3000" dirty="0"/>
              <a:t>Technology Maturation – How do we do it?</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9" name="Group 8">
            <a:extLst>
              <a:ext uri="{FF2B5EF4-FFF2-40B4-BE49-F238E27FC236}">
                <a16:creationId xmlns:a16="http://schemas.microsoft.com/office/drawing/2014/main" id="{831EDE0D-E1C5-473F-9F6B-AE45F513FB5B}"/>
              </a:ext>
            </a:extLst>
          </p:cNvPr>
          <p:cNvGrpSpPr/>
          <p:nvPr/>
        </p:nvGrpSpPr>
        <p:grpSpPr>
          <a:xfrm>
            <a:off x="2574063" y="1181100"/>
            <a:ext cx="7101678" cy="4495800"/>
            <a:chOff x="1170256" y="1371600"/>
            <a:chExt cx="7101678" cy="4495800"/>
          </a:xfrm>
        </p:grpSpPr>
        <p:cxnSp>
          <p:nvCxnSpPr>
            <p:cNvPr id="10" name="Straight Connector 9">
              <a:extLst>
                <a:ext uri="{FF2B5EF4-FFF2-40B4-BE49-F238E27FC236}">
                  <a16:creationId xmlns:a16="http://schemas.microsoft.com/office/drawing/2014/main" id="{9B11EDF1-D9B7-4E44-B325-D5501611586A}"/>
                </a:ext>
              </a:extLst>
            </p:cNvPr>
            <p:cNvCxnSpPr/>
            <p:nvPr/>
          </p:nvCxnSpPr>
          <p:spPr>
            <a:xfrm flipH="1" flipV="1">
              <a:off x="3124200" y="3533772"/>
              <a:ext cx="2667000" cy="10529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A552230-2672-4724-A43E-63EB5C049179}"/>
                </a:ext>
              </a:extLst>
            </p:cNvPr>
            <p:cNvSpPr txBox="1"/>
            <p:nvPr/>
          </p:nvSpPr>
          <p:spPr>
            <a:xfrm>
              <a:off x="1672835" y="3131236"/>
              <a:ext cx="2195243" cy="1015663"/>
            </a:xfrm>
            <a:prstGeom prst="rect">
              <a:avLst/>
            </a:prstGeom>
            <a:noFill/>
          </p:spPr>
          <p:txBody>
            <a:bodyPr wrap="square" rtlCol="0">
              <a:spAutoFit/>
            </a:bodyPr>
            <a:lstStyle/>
            <a:p>
              <a:r>
                <a:rPr lang="en-US" sz="2000" dirty="0">
                  <a:gradFill flip="none" rotWithShape="1">
                    <a:gsLst>
                      <a:gs pos="0">
                        <a:schemeClr val="tx2">
                          <a:lumMod val="60000"/>
                          <a:lumOff val="40000"/>
                        </a:schemeClr>
                      </a:gs>
                      <a:gs pos="53000">
                        <a:schemeClr val="tx2"/>
                      </a:gs>
                    </a:gsLst>
                    <a:lin ang="16560000" scaled="0"/>
                    <a:tileRect/>
                  </a:gradFill>
                  <a:latin typeface="+mj-lt"/>
                  <a:cs typeface="Times New Roman" panose="02020603050405020304" pitchFamily="18" charset="0"/>
                </a:rPr>
                <a:t>FRD</a:t>
              </a:r>
            </a:p>
            <a:p>
              <a:r>
                <a:rPr lang="en-US" sz="2000" dirty="0">
                  <a:gradFill flip="none" rotWithShape="1">
                    <a:gsLst>
                      <a:gs pos="0">
                        <a:schemeClr val="tx2">
                          <a:lumMod val="60000"/>
                          <a:lumOff val="40000"/>
                        </a:schemeClr>
                      </a:gs>
                      <a:gs pos="53000">
                        <a:schemeClr val="tx2"/>
                      </a:gs>
                    </a:gsLst>
                    <a:lin ang="16560000" scaled="0"/>
                    <a:tileRect/>
                  </a:gradFill>
                  <a:latin typeface="+mj-lt"/>
                  <a:cs typeface="Times New Roman" panose="02020603050405020304" pitchFamily="18" charset="0"/>
                </a:rPr>
                <a:t>Prototyping </a:t>
              </a:r>
            </a:p>
            <a:p>
              <a:r>
                <a:rPr lang="en-US" sz="2000" dirty="0">
                  <a:gradFill flip="none" rotWithShape="1">
                    <a:gsLst>
                      <a:gs pos="0">
                        <a:schemeClr val="tx2">
                          <a:lumMod val="60000"/>
                          <a:lumOff val="40000"/>
                        </a:schemeClr>
                      </a:gs>
                      <a:gs pos="53000">
                        <a:schemeClr val="tx2"/>
                      </a:gs>
                    </a:gsLst>
                    <a:lin ang="16560000" scaled="0"/>
                    <a:tileRect/>
                  </a:gradFill>
                  <a:latin typeface="+mj-lt"/>
                  <a:cs typeface="Times New Roman" panose="02020603050405020304" pitchFamily="18" charset="0"/>
                </a:rPr>
                <a:t>Fund</a:t>
              </a:r>
            </a:p>
          </p:txBody>
        </p:sp>
        <p:sp>
          <p:nvSpPr>
            <p:cNvPr id="13" name="Oval 12">
              <a:extLst>
                <a:ext uri="{FF2B5EF4-FFF2-40B4-BE49-F238E27FC236}">
                  <a16:creationId xmlns:a16="http://schemas.microsoft.com/office/drawing/2014/main" id="{FE78D2B1-E9B8-4964-84B4-B765CD5D2113}"/>
                </a:ext>
              </a:extLst>
            </p:cNvPr>
            <p:cNvSpPr/>
            <p:nvPr/>
          </p:nvSpPr>
          <p:spPr>
            <a:xfrm>
              <a:off x="1447800" y="1371600"/>
              <a:ext cx="6019800" cy="4495800"/>
            </a:xfrm>
            <a:prstGeom prst="ellipse">
              <a:avLst/>
            </a:prstGeom>
            <a:no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mj-lt"/>
              </a:endParaRPr>
            </a:p>
          </p:txBody>
        </p:sp>
        <p:pic>
          <p:nvPicPr>
            <p:cNvPr id="14" name="Picture 13">
              <a:extLst>
                <a:ext uri="{FF2B5EF4-FFF2-40B4-BE49-F238E27FC236}">
                  <a16:creationId xmlns:a16="http://schemas.microsoft.com/office/drawing/2014/main" id="{334329E8-DF1A-4E49-94D3-180F9FC5F691}"/>
                </a:ext>
              </a:extLst>
            </p:cNvPr>
            <p:cNvPicPr>
              <a:picLocks noChangeAspect="1"/>
            </p:cNvPicPr>
            <p:nvPr/>
          </p:nvPicPr>
          <p:blipFill>
            <a:blip r:embed="rId3"/>
            <a:stretch>
              <a:fillRect/>
            </a:stretch>
          </p:blipFill>
          <p:spPr>
            <a:xfrm>
              <a:off x="6172200" y="2133600"/>
              <a:ext cx="2099734" cy="762000"/>
            </a:xfrm>
            <a:prstGeom prst="rect">
              <a:avLst/>
            </a:prstGeom>
            <a:solidFill>
              <a:srgbClr val="FFFFFF"/>
            </a:solidFill>
            <a:ln>
              <a:noFill/>
            </a:ln>
          </p:spPr>
        </p:pic>
        <p:cxnSp>
          <p:nvCxnSpPr>
            <p:cNvPr id="15" name="Straight Connector 14">
              <a:extLst>
                <a:ext uri="{FF2B5EF4-FFF2-40B4-BE49-F238E27FC236}">
                  <a16:creationId xmlns:a16="http://schemas.microsoft.com/office/drawing/2014/main" id="{3291A96A-7968-4641-AC3A-EA41A5E08EE7}"/>
                </a:ext>
              </a:extLst>
            </p:cNvPr>
            <p:cNvCxnSpPr/>
            <p:nvPr/>
          </p:nvCxnSpPr>
          <p:spPr>
            <a:xfrm flipV="1">
              <a:off x="2667000" y="2514600"/>
              <a:ext cx="3505200" cy="20574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E41FECA-7D66-416C-AE46-8E5B05464E80}"/>
                </a:ext>
              </a:extLst>
            </p:cNvPr>
            <p:cNvCxnSpPr/>
            <p:nvPr/>
          </p:nvCxnSpPr>
          <p:spPr>
            <a:xfrm flipH="1" flipV="1">
              <a:off x="2819400" y="2590800"/>
              <a:ext cx="3352800" cy="1905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7F3567EB-EA90-43FA-B165-CEC1C68926BC}"/>
                </a:ext>
              </a:extLst>
            </p:cNvPr>
            <p:cNvPicPr>
              <a:picLocks noChangeAspect="1"/>
            </p:cNvPicPr>
            <p:nvPr/>
          </p:nvPicPr>
          <p:blipFill>
            <a:blip r:embed="rId4"/>
            <a:stretch>
              <a:fillRect/>
            </a:stretch>
          </p:blipFill>
          <p:spPr>
            <a:xfrm>
              <a:off x="5870965" y="3308350"/>
              <a:ext cx="1295400" cy="469900"/>
            </a:xfrm>
            <a:prstGeom prst="rect">
              <a:avLst/>
            </a:prstGeom>
          </p:spPr>
        </p:pic>
        <p:sp>
          <p:nvSpPr>
            <p:cNvPr id="19" name="Oval 18">
              <a:extLst>
                <a:ext uri="{FF2B5EF4-FFF2-40B4-BE49-F238E27FC236}">
                  <a16:creationId xmlns:a16="http://schemas.microsoft.com/office/drawing/2014/main" id="{21CC8876-C010-4F91-BD7E-2DFB698CE2D1}"/>
                </a:ext>
              </a:extLst>
            </p:cNvPr>
            <p:cNvSpPr/>
            <p:nvPr/>
          </p:nvSpPr>
          <p:spPr>
            <a:xfrm>
              <a:off x="3984159" y="3102317"/>
              <a:ext cx="989151" cy="870300"/>
            </a:xfrm>
            <a:prstGeom prst="ellipse">
              <a:avLst/>
            </a:prstGeom>
            <a:solidFill>
              <a:srgbClr val="FFFFFF"/>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mj-lt"/>
                </a:rPr>
                <a:t>FRD</a:t>
              </a:r>
            </a:p>
          </p:txBody>
        </p:sp>
        <p:pic>
          <p:nvPicPr>
            <p:cNvPr id="20" name="Picture 19" descr="Screen Shot 2016-01-12 at 4.32.09 PM.png">
              <a:extLst>
                <a:ext uri="{FF2B5EF4-FFF2-40B4-BE49-F238E27FC236}">
                  <a16:creationId xmlns:a16="http://schemas.microsoft.com/office/drawing/2014/main" id="{6728F136-F8B1-4ADE-8424-0E93F8B181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6353" y="4495800"/>
              <a:ext cx="1423647" cy="874634"/>
            </a:xfrm>
            <a:prstGeom prst="rect">
              <a:avLst/>
            </a:prstGeom>
            <a:ln>
              <a:noFill/>
            </a:ln>
          </p:spPr>
        </p:pic>
        <p:sp>
          <p:nvSpPr>
            <p:cNvPr id="22" name="TextBox 21">
              <a:extLst>
                <a:ext uri="{FF2B5EF4-FFF2-40B4-BE49-F238E27FC236}">
                  <a16:creationId xmlns:a16="http://schemas.microsoft.com/office/drawing/2014/main" id="{9B32261C-3674-4ED7-BE53-572A806FE322}"/>
                </a:ext>
              </a:extLst>
            </p:cNvPr>
            <p:cNvSpPr txBox="1"/>
            <p:nvPr/>
          </p:nvSpPr>
          <p:spPr>
            <a:xfrm>
              <a:off x="1475800" y="4487902"/>
              <a:ext cx="767326" cy="553998"/>
            </a:xfrm>
            <a:prstGeom prst="rect">
              <a:avLst/>
            </a:prstGeom>
            <a:solidFill>
              <a:schemeClr val="bg1"/>
            </a:solidFill>
            <a:ln>
              <a:noFill/>
            </a:ln>
          </p:spPr>
          <p:txBody>
            <a:bodyPr wrap="none" rtlCol="0">
              <a:spAutoFit/>
            </a:bodyPr>
            <a:lstStyle/>
            <a:p>
              <a:r>
                <a:rPr lang="en-US" sz="3000" dirty="0">
                  <a:solidFill>
                    <a:srgbClr val="255683"/>
                  </a:solidFill>
                  <a:latin typeface="+mj-lt"/>
                  <a:cs typeface="Times New Roman" panose="02020603050405020304" pitchFamily="18" charset="0"/>
                </a:rPr>
                <a:t>TAC</a:t>
              </a:r>
            </a:p>
          </p:txBody>
        </p:sp>
        <p:sp>
          <p:nvSpPr>
            <p:cNvPr id="23" name="TextBox 22">
              <a:extLst>
                <a:ext uri="{FF2B5EF4-FFF2-40B4-BE49-F238E27FC236}">
                  <a16:creationId xmlns:a16="http://schemas.microsoft.com/office/drawing/2014/main" id="{E931CB1A-3115-4D4A-A3CE-30B7910F8D8E}"/>
                </a:ext>
              </a:extLst>
            </p:cNvPr>
            <p:cNvSpPr txBox="1"/>
            <p:nvPr/>
          </p:nvSpPr>
          <p:spPr>
            <a:xfrm>
              <a:off x="1170256" y="1955824"/>
              <a:ext cx="1600200" cy="584776"/>
            </a:xfrm>
            <a:prstGeom prst="rect">
              <a:avLst/>
            </a:prstGeom>
            <a:solidFill>
              <a:srgbClr val="FFFFFF"/>
            </a:solidFill>
            <a:ln>
              <a:noFill/>
            </a:ln>
          </p:spPr>
          <p:txBody>
            <a:bodyPr wrap="square" rtlCol="0">
              <a:spAutoFit/>
            </a:bodyPr>
            <a:lstStyle/>
            <a:p>
              <a:pPr algn="ctr"/>
              <a:r>
                <a:rPr lang="en-US" sz="3200" dirty="0">
                  <a:solidFill>
                    <a:srgbClr val="1F497D"/>
                  </a:solidFill>
                  <a:latin typeface="+mj-lt"/>
                  <a:cs typeface="Times New Roman" panose="02020603050405020304" pitchFamily="18" charset="0"/>
                </a:rPr>
                <a:t>SCRA</a:t>
              </a:r>
            </a:p>
          </p:txBody>
        </p:sp>
      </p:grpSp>
      <p:pic>
        <p:nvPicPr>
          <p:cNvPr id="24" name="Picture 23">
            <a:extLst>
              <a:ext uri="{FF2B5EF4-FFF2-40B4-BE49-F238E27FC236}">
                <a16:creationId xmlns:a16="http://schemas.microsoft.com/office/drawing/2014/main" id="{23AA58C0-A1F7-4D7F-9268-C1224564E91E}"/>
              </a:ext>
            </a:extLst>
          </p:cNvPr>
          <p:cNvPicPr>
            <a:picLocks noChangeAspect="1"/>
          </p:cNvPicPr>
          <p:nvPr/>
        </p:nvPicPr>
        <p:blipFill>
          <a:blip r:embed="rId6"/>
          <a:stretch>
            <a:fillRect/>
          </a:stretch>
        </p:blipFill>
        <p:spPr>
          <a:xfrm>
            <a:off x="292418" y="6017956"/>
            <a:ext cx="7124258" cy="857250"/>
          </a:xfrm>
          <a:prstGeom prst="rect">
            <a:avLst/>
          </a:prstGeom>
        </p:spPr>
      </p:pic>
    </p:spTree>
    <p:extLst>
      <p:ext uri="{BB962C8B-B14F-4D97-AF65-F5344CB8AC3E}">
        <p14:creationId xmlns:p14="http://schemas.microsoft.com/office/powerpoint/2010/main" val="3429291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p:txBody>
          <a:bodyPr>
            <a:normAutofit/>
          </a:bodyPr>
          <a:lstStyle/>
          <a:p>
            <a:r>
              <a:rPr lang="en-US" sz="3000" dirty="0">
                <a:solidFill>
                  <a:srgbClr val="005288"/>
                </a:solidFill>
              </a:rPr>
              <a:t>Should we be protecting our Intellectual Property?</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Jonas Salk Quotes. QuotesGram">
            <a:extLst>
              <a:ext uri="{FF2B5EF4-FFF2-40B4-BE49-F238E27FC236}">
                <a16:creationId xmlns:a16="http://schemas.microsoft.com/office/drawing/2014/main" id="{01E25A75-1C5F-42AB-93EC-565B887592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2" t="10992" r="54467" b="7672"/>
          <a:stretch/>
        </p:blipFill>
        <p:spPr bwMode="auto">
          <a:xfrm>
            <a:off x="1432772" y="1235543"/>
            <a:ext cx="2746983" cy="3929715"/>
          </a:xfrm>
          <a:prstGeom prst="rect">
            <a:avLst/>
          </a:prstGeom>
          <a:noFill/>
          <a:ln w="28575">
            <a:solidFill>
              <a:srgbClr val="005288"/>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63E36D3-971B-4950-9848-19F4FD287DB0}"/>
              </a:ext>
            </a:extLst>
          </p:cNvPr>
          <p:cNvSpPr txBox="1"/>
          <p:nvPr/>
        </p:nvSpPr>
        <p:spPr>
          <a:xfrm>
            <a:off x="5667002" y="1619166"/>
            <a:ext cx="4521302" cy="1077218"/>
          </a:xfrm>
          <a:prstGeom prst="rect">
            <a:avLst/>
          </a:prstGeom>
          <a:noFill/>
        </p:spPr>
        <p:txBody>
          <a:bodyPr wrap="none" rtlCol="0">
            <a:spAutoFit/>
          </a:bodyPr>
          <a:lstStyle/>
          <a:p>
            <a:pPr algn="ctr"/>
            <a:r>
              <a:rPr lang="en-US" sz="3200" b="1" dirty="0">
                <a:solidFill>
                  <a:srgbClr val="14726C"/>
                </a:solidFill>
              </a:rPr>
              <a:t>There is no patent.</a:t>
            </a:r>
          </a:p>
          <a:p>
            <a:pPr algn="ctr"/>
            <a:r>
              <a:rPr lang="en-US" sz="3200" b="1" dirty="0">
                <a:solidFill>
                  <a:srgbClr val="14726C"/>
                </a:solidFill>
              </a:rPr>
              <a:t>Could you patent the sun?</a:t>
            </a:r>
          </a:p>
        </p:txBody>
      </p:sp>
      <p:sp>
        <p:nvSpPr>
          <p:cNvPr id="31" name="TextBox 30">
            <a:extLst>
              <a:ext uri="{FF2B5EF4-FFF2-40B4-BE49-F238E27FC236}">
                <a16:creationId xmlns:a16="http://schemas.microsoft.com/office/drawing/2014/main" id="{2E6D0AD2-7E24-4707-9A8B-A09F14D455E6}"/>
              </a:ext>
            </a:extLst>
          </p:cNvPr>
          <p:cNvSpPr txBox="1"/>
          <p:nvPr/>
        </p:nvSpPr>
        <p:spPr>
          <a:xfrm>
            <a:off x="5850097" y="3283906"/>
            <a:ext cx="4155112" cy="1569660"/>
          </a:xfrm>
          <a:prstGeom prst="rect">
            <a:avLst/>
          </a:prstGeom>
          <a:noFill/>
        </p:spPr>
        <p:txBody>
          <a:bodyPr wrap="none" rtlCol="0">
            <a:spAutoFit/>
          </a:bodyPr>
          <a:lstStyle/>
          <a:p>
            <a:pPr algn="ctr"/>
            <a:r>
              <a:rPr lang="en-US" sz="3200" b="1" dirty="0">
                <a:solidFill>
                  <a:srgbClr val="14726C"/>
                </a:solidFill>
              </a:rPr>
              <a:t>CBS Television Interview</a:t>
            </a:r>
          </a:p>
          <a:p>
            <a:pPr algn="ctr"/>
            <a:r>
              <a:rPr lang="en-US" sz="3200" b="1" dirty="0">
                <a:solidFill>
                  <a:srgbClr val="14726C"/>
                </a:solidFill>
              </a:rPr>
              <a:t>On See It Now</a:t>
            </a:r>
          </a:p>
          <a:p>
            <a:pPr algn="ctr"/>
            <a:r>
              <a:rPr lang="en-US" sz="3200" b="1" dirty="0">
                <a:solidFill>
                  <a:srgbClr val="14726C"/>
                </a:solidFill>
              </a:rPr>
              <a:t>(12 April 1955)</a:t>
            </a:r>
          </a:p>
        </p:txBody>
      </p:sp>
      <p:pic>
        <p:nvPicPr>
          <p:cNvPr id="11" name="Picture 10">
            <a:extLst>
              <a:ext uri="{FF2B5EF4-FFF2-40B4-BE49-F238E27FC236}">
                <a16:creationId xmlns:a16="http://schemas.microsoft.com/office/drawing/2014/main" id="{3D617FC9-FB08-486C-A411-3B3571E87CD4}"/>
              </a:ext>
            </a:extLst>
          </p:cNvPr>
          <p:cNvPicPr>
            <a:picLocks noChangeAspect="1"/>
          </p:cNvPicPr>
          <p:nvPr/>
        </p:nvPicPr>
        <p:blipFill>
          <a:blip r:embed="rId4"/>
          <a:stretch>
            <a:fillRect/>
          </a:stretch>
        </p:blipFill>
        <p:spPr>
          <a:xfrm>
            <a:off x="292418" y="6017956"/>
            <a:ext cx="7124258" cy="857250"/>
          </a:xfrm>
          <a:prstGeom prst="rect">
            <a:avLst/>
          </a:prstGeom>
        </p:spPr>
      </p:pic>
    </p:spTree>
    <p:extLst>
      <p:ext uri="{BB962C8B-B14F-4D97-AF65-F5344CB8AC3E}">
        <p14:creationId xmlns:p14="http://schemas.microsoft.com/office/powerpoint/2010/main" val="2056105177"/>
      </p:ext>
    </p:extLst>
  </p:cSld>
  <p:clrMapOvr>
    <a:masterClrMapping/>
  </p:clrMapOvr>
  <mc:AlternateContent xmlns:mc="http://schemas.openxmlformats.org/markup-compatibility/2006" xmlns:p14="http://schemas.microsoft.com/office/powerpoint/2010/main">
    <mc:Choice Requires="p14">
      <p:transition spd="slow" p14:dur="2000" advTm="59585"/>
    </mc:Choice>
    <mc:Fallback xmlns="">
      <p:transition spd="slow" advTm="5958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a:xfrm>
            <a:off x="402211" y="325995"/>
            <a:ext cx="7638203" cy="758824"/>
          </a:xfrm>
        </p:spPr>
        <p:txBody>
          <a:bodyPr>
            <a:noAutofit/>
          </a:bodyPr>
          <a:lstStyle/>
          <a:p>
            <a:r>
              <a:rPr lang="en-US" sz="3000" dirty="0"/>
              <a:t>FRD Impact FY2020</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Light"/>
            </a:endParaRPr>
          </a:p>
        </p:txBody>
      </p:sp>
      <p:pic>
        <p:nvPicPr>
          <p:cNvPr id="9" name="Picture 8">
            <a:extLst>
              <a:ext uri="{FF2B5EF4-FFF2-40B4-BE49-F238E27FC236}">
                <a16:creationId xmlns:a16="http://schemas.microsoft.com/office/drawing/2014/main" id="{F2D281AD-CBCC-4E68-987D-685AB7320876}"/>
              </a:ext>
            </a:extLst>
          </p:cNvPr>
          <p:cNvPicPr>
            <a:picLocks noChangeAspect="1"/>
          </p:cNvPicPr>
          <p:nvPr/>
        </p:nvPicPr>
        <p:blipFill>
          <a:blip r:embed="rId3"/>
          <a:stretch>
            <a:fillRect/>
          </a:stretch>
        </p:blipFill>
        <p:spPr>
          <a:xfrm>
            <a:off x="292418" y="6017956"/>
            <a:ext cx="7124258" cy="857250"/>
          </a:xfrm>
          <a:prstGeom prst="rect">
            <a:avLst/>
          </a:prstGeom>
        </p:spPr>
      </p:pic>
      <p:graphicFrame>
        <p:nvGraphicFramePr>
          <p:cNvPr id="10" name="Content Placeholder 6">
            <a:extLst>
              <a:ext uri="{FF2B5EF4-FFF2-40B4-BE49-F238E27FC236}">
                <a16:creationId xmlns:a16="http://schemas.microsoft.com/office/drawing/2014/main" id="{64FE9CE5-98FE-4264-B6EF-4EACAAAC72D3}"/>
              </a:ext>
            </a:extLst>
          </p:cNvPr>
          <p:cNvGraphicFramePr>
            <a:graphicFrameLocks/>
          </p:cNvGraphicFramePr>
          <p:nvPr/>
        </p:nvGraphicFramePr>
        <p:xfrm>
          <a:off x="1219201" y="1152196"/>
          <a:ext cx="9463306" cy="36441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Rounded Corners 10">
            <a:extLst>
              <a:ext uri="{FF2B5EF4-FFF2-40B4-BE49-F238E27FC236}">
                <a16:creationId xmlns:a16="http://schemas.microsoft.com/office/drawing/2014/main" id="{D0091A4B-4C27-4692-A03F-61F719AFD04D}"/>
              </a:ext>
            </a:extLst>
          </p:cNvPr>
          <p:cNvSpPr/>
          <p:nvPr/>
        </p:nvSpPr>
        <p:spPr>
          <a:xfrm>
            <a:off x="3998494" y="4880611"/>
            <a:ext cx="4078706" cy="588344"/>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$1.28MM to MUSC</a:t>
            </a:r>
          </a:p>
        </p:txBody>
      </p:sp>
      <p:cxnSp>
        <p:nvCxnSpPr>
          <p:cNvPr id="12" name="Straight Arrow Connector 11">
            <a:extLst>
              <a:ext uri="{FF2B5EF4-FFF2-40B4-BE49-F238E27FC236}">
                <a16:creationId xmlns:a16="http://schemas.microsoft.com/office/drawing/2014/main" id="{E585D7E0-D827-49CD-8DFE-321283053DB2}"/>
              </a:ext>
            </a:extLst>
          </p:cNvPr>
          <p:cNvCxnSpPr>
            <a:cxnSpLocks/>
            <a:endCxn id="11" idx="1"/>
          </p:cNvCxnSpPr>
          <p:nvPr/>
        </p:nvCxnSpPr>
        <p:spPr>
          <a:xfrm>
            <a:off x="2017486" y="3294743"/>
            <a:ext cx="1981008" cy="1880040"/>
          </a:xfrm>
          <a:prstGeom prst="straightConnector1">
            <a:avLst/>
          </a:prstGeom>
          <a:ln w="254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4AE771E-15F6-4FE2-84E9-73F28284A735}"/>
              </a:ext>
            </a:extLst>
          </p:cNvPr>
          <p:cNvCxnSpPr>
            <a:cxnSpLocks/>
          </p:cNvCxnSpPr>
          <p:nvPr/>
        </p:nvCxnSpPr>
        <p:spPr>
          <a:xfrm>
            <a:off x="5823685" y="4639979"/>
            <a:ext cx="0" cy="173255"/>
          </a:xfrm>
          <a:prstGeom prst="straightConnector1">
            <a:avLst/>
          </a:prstGeom>
          <a:ln w="254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00F085F-8B71-436E-971D-4CF21C76AD24}"/>
              </a:ext>
            </a:extLst>
          </p:cNvPr>
          <p:cNvCxnSpPr>
            <a:cxnSpLocks/>
          </p:cNvCxnSpPr>
          <p:nvPr/>
        </p:nvCxnSpPr>
        <p:spPr>
          <a:xfrm flipH="1">
            <a:off x="7681680" y="3991429"/>
            <a:ext cx="823691" cy="872339"/>
          </a:xfrm>
          <a:prstGeom prst="straightConnector1">
            <a:avLst/>
          </a:prstGeom>
          <a:ln w="254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76E113F-5E33-4F48-B0DD-A41400B72695}"/>
              </a:ext>
            </a:extLst>
          </p:cNvPr>
          <p:cNvCxnSpPr>
            <a:cxnSpLocks/>
            <a:endCxn id="11" idx="3"/>
          </p:cNvCxnSpPr>
          <p:nvPr/>
        </p:nvCxnSpPr>
        <p:spPr>
          <a:xfrm flipH="1">
            <a:off x="8077200" y="3294743"/>
            <a:ext cx="1995714" cy="1880040"/>
          </a:xfrm>
          <a:prstGeom prst="straightConnector1">
            <a:avLst/>
          </a:prstGeom>
          <a:ln w="254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954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a:xfrm>
            <a:off x="402211" y="325995"/>
            <a:ext cx="7914475" cy="758824"/>
          </a:xfrm>
        </p:spPr>
        <p:txBody>
          <a:bodyPr>
            <a:noAutofit/>
          </a:bodyPr>
          <a:lstStyle/>
          <a:p>
            <a:r>
              <a:rPr lang="en-US" sz="3000" dirty="0"/>
              <a:t>Examples of Impact of MUSC Innovation</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aphicFrame>
        <p:nvGraphicFramePr>
          <p:cNvPr id="64" name="Table 63">
            <a:extLst>
              <a:ext uri="{FF2B5EF4-FFF2-40B4-BE49-F238E27FC236}">
                <a16:creationId xmlns:a16="http://schemas.microsoft.com/office/drawing/2014/main" id="{DB2C9EC9-E9D9-4F87-9704-1C28C2CE7D5E}"/>
              </a:ext>
            </a:extLst>
          </p:cNvPr>
          <p:cNvGraphicFramePr>
            <a:graphicFrameLocks noGrp="1"/>
          </p:cNvGraphicFramePr>
          <p:nvPr/>
        </p:nvGraphicFramePr>
        <p:xfrm>
          <a:off x="706589" y="1139462"/>
          <a:ext cx="10812310" cy="2133600"/>
        </p:xfrm>
        <a:graphic>
          <a:graphicData uri="http://schemas.openxmlformats.org/drawingml/2006/table">
            <a:tbl>
              <a:tblPr firstRow="1" bandRow="1">
                <a:tableStyleId>{69012ECD-51FC-41F1-AA8D-1B2483CD663E}</a:tableStyleId>
              </a:tblPr>
              <a:tblGrid>
                <a:gridCol w="6378590">
                  <a:extLst>
                    <a:ext uri="{9D8B030D-6E8A-4147-A177-3AD203B41FA5}">
                      <a16:colId xmlns:a16="http://schemas.microsoft.com/office/drawing/2014/main" val="20000"/>
                    </a:ext>
                  </a:extLst>
                </a:gridCol>
                <a:gridCol w="4433720">
                  <a:extLst>
                    <a:ext uri="{9D8B030D-6E8A-4147-A177-3AD203B41FA5}">
                      <a16:colId xmlns:a16="http://schemas.microsoft.com/office/drawing/2014/main" val="20001"/>
                    </a:ext>
                  </a:extLst>
                </a:gridCol>
              </a:tblGrid>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MUSC Inventions</a:t>
                      </a:r>
                    </a:p>
                  </a:txBody>
                  <a:tcPr>
                    <a:solidFill>
                      <a:srgbClr val="005288"/>
                    </a:solidFill>
                  </a:tcPr>
                </a:tc>
                <a:tc>
                  <a:txBody>
                    <a:bodyPr/>
                    <a:lstStyle/>
                    <a:p>
                      <a:r>
                        <a:rPr lang="en-US" dirty="0"/>
                        <a:t>Company</a:t>
                      </a:r>
                    </a:p>
                  </a:txBody>
                  <a:tcPr>
                    <a:solidFill>
                      <a:srgbClr val="005288"/>
                    </a:solidFill>
                  </a:tcP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5288"/>
                          </a:solidFill>
                        </a:rPr>
                        <a:t>The Modified Barium Swallow Impairment Profile</a:t>
                      </a:r>
                    </a:p>
                  </a:txBody>
                  <a:tcPr/>
                </a:tc>
                <a:tc>
                  <a:txBody>
                    <a:bodyPr/>
                    <a:lstStyle/>
                    <a:p>
                      <a:pPr algn="ctr"/>
                      <a:r>
                        <a:rPr lang="en-US" sz="1600" dirty="0">
                          <a:solidFill>
                            <a:srgbClr val="14726C"/>
                          </a:solidFill>
                        </a:rPr>
                        <a:t>Northern</a:t>
                      </a:r>
                      <a:r>
                        <a:rPr lang="en-US" sz="1600" baseline="0" dirty="0">
                          <a:solidFill>
                            <a:srgbClr val="14726C"/>
                          </a:solidFill>
                        </a:rPr>
                        <a:t> Speech Services</a:t>
                      </a:r>
                      <a:endParaRPr lang="en-US" sz="1600" dirty="0">
                        <a:solidFill>
                          <a:srgbClr val="14726C"/>
                        </a:solidFill>
                      </a:endParaRPr>
                    </a:p>
                  </a:txBody>
                  <a:tcPr/>
                </a:tc>
                <a:extLst>
                  <a:ext uri="{0D108BD9-81ED-4DB2-BD59-A6C34878D82A}">
                    <a16:rowId xmlns:a16="http://schemas.microsoft.com/office/drawing/2014/main" val="10001"/>
                  </a:ext>
                </a:extLst>
              </a:tr>
              <a:tr h="0">
                <a:tc>
                  <a:txBody>
                    <a:bodyPr/>
                    <a:lstStyle/>
                    <a:p>
                      <a:pPr algn="ctr"/>
                      <a:r>
                        <a:rPr lang="en-US" sz="1600" dirty="0">
                          <a:solidFill>
                            <a:srgbClr val="005288"/>
                          </a:solidFill>
                        </a:rPr>
                        <a:t>Health care simulation </a:t>
                      </a:r>
                    </a:p>
                  </a:txBody>
                  <a:tcPr/>
                </a:tc>
                <a:tc>
                  <a:txBody>
                    <a:bodyPr/>
                    <a:lstStyle/>
                    <a:p>
                      <a:pPr algn="ctr"/>
                      <a:r>
                        <a:rPr lang="en-US" sz="1600" dirty="0" err="1">
                          <a:solidFill>
                            <a:srgbClr val="14726C"/>
                          </a:solidFill>
                        </a:rPr>
                        <a:t>SimTunes</a:t>
                      </a:r>
                      <a:endParaRPr lang="en-US" sz="1600" dirty="0">
                        <a:solidFill>
                          <a:srgbClr val="14726C"/>
                        </a:solidFill>
                      </a:endParaRPr>
                    </a:p>
                  </a:txBody>
                  <a:tcPr/>
                </a:tc>
                <a:extLst>
                  <a:ext uri="{0D108BD9-81ED-4DB2-BD59-A6C34878D82A}">
                    <a16:rowId xmlns:a16="http://schemas.microsoft.com/office/drawing/2014/main" val="10002"/>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err="1">
                          <a:solidFill>
                            <a:srgbClr val="005288"/>
                          </a:solidFill>
                          <a:effectLst/>
                        </a:rPr>
                        <a:t>MicruSphere</a:t>
                      </a:r>
                      <a:r>
                        <a:rPr lang="en-US" sz="1600" kern="1200" dirty="0">
                          <a:solidFill>
                            <a:srgbClr val="005288"/>
                          </a:solidFill>
                          <a:effectLst/>
                        </a:rPr>
                        <a:t> 3D coil ®</a:t>
                      </a:r>
                      <a:endParaRPr lang="en-US" sz="1600" dirty="0">
                        <a:solidFill>
                          <a:srgbClr val="005288"/>
                        </a:solidFill>
                      </a:endParaRPr>
                    </a:p>
                  </a:txBody>
                  <a:tcPr/>
                </a:tc>
                <a:tc>
                  <a:txBody>
                    <a:bodyPr/>
                    <a:lstStyle/>
                    <a:p>
                      <a:pPr algn="ctr"/>
                      <a:r>
                        <a:rPr lang="en-US" sz="1600" dirty="0" err="1">
                          <a:solidFill>
                            <a:srgbClr val="14726C"/>
                          </a:solidFill>
                        </a:rPr>
                        <a:t>Micrus</a:t>
                      </a:r>
                      <a:r>
                        <a:rPr lang="en-US" sz="1600" dirty="0">
                          <a:solidFill>
                            <a:srgbClr val="14726C"/>
                          </a:solidFill>
                        </a:rPr>
                        <a:t> Endovascular</a:t>
                      </a:r>
                    </a:p>
                  </a:txBody>
                  <a:tcPr/>
                </a:tc>
                <a:extLst>
                  <a:ext uri="{0D108BD9-81ED-4DB2-BD59-A6C34878D82A}">
                    <a16:rowId xmlns:a16="http://schemas.microsoft.com/office/drawing/2014/main" val="10003"/>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5288"/>
                          </a:solidFill>
                        </a:rPr>
                        <a:t>Endoscopic Suturing System</a:t>
                      </a:r>
                    </a:p>
                  </a:txBody>
                  <a:tcPr/>
                </a:tc>
                <a:tc>
                  <a:txBody>
                    <a:bodyPr/>
                    <a:lstStyle/>
                    <a:p>
                      <a:pPr algn="ctr"/>
                      <a:r>
                        <a:rPr lang="en-US" sz="1600" dirty="0">
                          <a:solidFill>
                            <a:srgbClr val="14726C"/>
                          </a:solidFill>
                        </a:rPr>
                        <a:t>Apollo </a:t>
                      </a:r>
                      <a:r>
                        <a:rPr lang="en-US" sz="1600" dirty="0" err="1">
                          <a:solidFill>
                            <a:srgbClr val="14726C"/>
                          </a:solidFill>
                        </a:rPr>
                        <a:t>Endosurgery</a:t>
                      </a:r>
                      <a:endParaRPr lang="en-US" sz="1600" dirty="0">
                        <a:solidFill>
                          <a:srgbClr val="14726C"/>
                        </a:solidFill>
                      </a:endParaRPr>
                    </a:p>
                  </a:txBody>
                  <a:tcPr/>
                </a:tc>
                <a:extLst>
                  <a:ext uri="{0D108BD9-81ED-4DB2-BD59-A6C34878D82A}">
                    <a16:rowId xmlns:a16="http://schemas.microsoft.com/office/drawing/2014/main" val="10004"/>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5288"/>
                          </a:solidFill>
                        </a:rPr>
                        <a:t>Blink </a:t>
                      </a:r>
                      <a:r>
                        <a:rPr lang="en-US" sz="1600" dirty="0" err="1">
                          <a:solidFill>
                            <a:srgbClr val="005288"/>
                          </a:solidFill>
                        </a:rPr>
                        <a:t>Reflexometer</a:t>
                      </a:r>
                      <a:r>
                        <a:rPr lang="en-US" sz="1600" dirty="0">
                          <a:solidFill>
                            <a:srgbClr val="005288"/>
                          </a:solidFill>
                        </a:rPr>
                        <a:t>-a concussion detector</a:t>
                      </a:r>
                    </a:p>
                  </a:txBody>
                  <a:tcPr/>
                </a:tc>
                <a:tc>
                  <a:txBody>
                    <a:bodyPr/>
                    <a:lstStyle/>
                    <a:p>
                      <a:pPr algn="ctr"/>
                      <a:r>
                        <a:rPr lang="en-US" sz="1600" dirty="0" err="1">
                          <a:solidFill>
                            <a:srgbClr val="14726C"/>
                          </a:solidFill>
                        </a:rPr>
                        <a:t>Blinktbi</a:t>
                      </a:r>
                      <a:endParaRPr lang="en-US" sz="1600" dirty="0">
                        <a:solidFill>
                          <a:srgbClr val="14726C"/>
                        </a:solidFill>
                      </a:endParaRPr>
                    </a:p>
                  </a:txBody>
                  <a:tcPr/>
                </a:tc>
                <a:extLst>
                  <a:ext uri="{0D108BD9-81ED-4DB2-BD59-A6C34878D82A}">
                    <a16:rowId xmlns:a16="http://schemas.microsoft.com/office/drawing/2014/main" val="10005"/>
                  </a:ext>
                </a:extLst>
              </a:tr>
            </a:tbl>
          </a:graphicData>
        </a:graphic>
      </p:graphicFrame>
      <p:sp>
        <p:nvSpPr>
          <p:cNvPr id="2" name="Rectangle 1">
            <a:extLst>
              <a:ext uri="{FF2B5EF4-FFF2-40B4-BE49-F238E27FC236}">
                <a16:creationId xmlns:a16="http://schemas.microsoft.com/office/drawing/2014/main" id="{9012CDA9-89D2-4D8C-A9A6-E314E9FEE452}"/>
              </a:ext>
            </a:extLst>
          </p:cNvPr>
          <p:cNvSpPr/>
          <p:nvPr/>
        </p:nvSpPr>
        <p:spPr>
          <a:xfrm>
            <a:off x="402211" y="3408237"/>
            <a:ext cx="7503394" cy="2400657"/>
          </a:xfrm>
          <a:prstGeom prst="rect">
            <a:avLst/>
          </a:prstGeom>
        </p:spPr>
        <p:txBody>
          <a:bodyPr wrap="square">
            <a:spAutoFit/>
          </a:bodyPr>
          <a:lstStyle/>
          <a:p>
            <a:pPr marL="285750" indent="-285750">
              <a:buFont typeface="Wingdings" panose="05000000000000000000" pitchFamily="2" charset="2"/>
              <a:buChar char="q"/>
            </a:pPr>
            <a:r>
              <a:rPr lang="en-US" sz="1500" dirty="0">
                <a:solidFill>
                  <a:srgbClr val="005288"/>
                </a:solidFill>
              </a:rPr>
              <a:t>The Modified Barium Swallow Impairment Profile, or </a:t>
            </a:r>
            <a:r>
              <a:rPr lang="en-US" sz="1500" dirty="0" err="1">
                <a:solidFill>
                  <a:srgbClr val="005288"/>
                </a:solidFill>
              </a:rPr>
              <a:t>MBSImP</a:t>
            </a:r>
            <a:r>
              <a:rPr lang="en-US" sz="1500" dirty="0">
                <a:solidFill>
                  <a:srgbClr val="005288"/>
                </a:solidFill>
              </a:rPr>
              <a:t>, is a standardized approach to instruction, assessment, and reporting of physiologic swallowing impairment</a:t>
            </a:r>
          </a:p>
          <a:p>
            <a:pPr marL="542925" lvl="1" indent="-285750">
              <a:buFont typeface="Arial" panose="020B0604020202020204" pitchFamily="34" charset="0"/>
              <a:buChar char="•"/>
            </a:pPr>
            <a:r>
              <a:rPr lang="en-US" sz="1500" dirty="0">
                <a:solidFill>
                  <a:srgbClr val="14726C"/>
                </a:solidFill>
              </a:rPr>
              <a:t>Can detect narrowing or irritation of the esophagus, swallowing disorders, ulcers, tumors/polyps and GERD</a:t>
            </a:r>
          </a:p>
          <a:p>
            <a:pPr marL="542925" lvl="1" indent="-285750">
              <a:buFont typeface="Arial" panose="020B0604020202020204" pitchFamily="34" charset="0"/>
              <a:buChar char="•"/>
            </a:pPr>
            <a:r>
              <a:rPr lang="en-US" sz="1500" dirty="0">
                <a:solidFill>
                  <a:srgbClr val="14726C"/>
                </a:solidFill>
              </a:rPr>
              <a:t>This comprehensive online training program teaches speech-language pathologists a standardized protocol used in assessment of patients who have swallowing disorders (dysphagia). </a:t>
            </a:r>
          </a:p>
          <a:p>
            <a:pPr marL="285750" indent="-285750">
              <a:buFont typeface="Wingdings" panose="05000000000000000000" pitchFamily="2" charset="2"/>
              <a:buChar char="q"/>
            </a:pPr>
            <a:r>
              <a:rPr lang="en-US" sz="1500" dirty="0">
                <a:solidFill>
                  <a:srgbClr val="005288"/>
                </a:solidFill>
              </a:rPr>
              <a:t>Developed by Dr. Bonnie Martin-Harris at MUSC</a:t>
            </a:r>
          </a:p>
          <a:p>
            <a:pPr marL="285750" indent="-285750">
              <a:buFont typeface="Wingdings" panose="05000000000000000000" pitchFamily="2" charset="2"/>
              <a:buChar char="q"/>
            </a:pPr>
            <a:r>
              <a:rPr lang="en-US" sz="1500" dirty="0">
                <a:solidFill>
                  <a:srgbClr val="005288"/>
                </a:solidFill>
              </a:rPr>
              <a:t>Distributed by Northern Speech Services since 2011, enrolling over 7,000 speech-language pathologists in 25 countries and adopted by over 150 Universities into curriculum</a:t>
            </a:r>
          </a:p>
        </p:txBody>
      </p:sp>
      <p:pic>
        <p:nvPicPr>
          <p:cNvPr id="65" name="Picture 64">
            <a:extLst>
              <a:ext uri="{FF2B5EF4-FFF2-40B4-BE49-F238E27FC236}">
                <a16:creationId xmlns:a16="http://schemas.microsoft.com/office/drawing/2014/main" id="{D045152B-61E2-4F7C-829E-D040236FB94B}"/>
              </a:ext>
            </a:extLst>
          </p:cNvPr>
          <p:cNvPicPr>
            <a:picLocks noChangeAspect="1"/>
          </p:cNvPicPr>
          <p:nvPr/>
        </p:nvPicPr>
        <p:blipFill rotWithShape="1">
          <a:blip r:embed="rId3"/>
          <a:srcRect l="10625" r="11411"/>
          <a:stretch/>
        </p:blipFill>
        <p:spPr>
          <a:xfrm>
            <a:off x="8145590" y="3344498"/>
            <a:ext cx="3670825" cy="3056301"/>
          </a:xfrm>
          <a:prstGeom prst="rect">
            <a:avLst/>
          </a:prstGeom>
          <a:ln>
            <a:solidFill>
              <a:srgbClr val="005288"/>
            </a:solidFill>
          </a:ln>
        </p:spPr>
      </p:pic>
      <p:pic>
        <p:nvPicPr>
          <p:cNvPr id="11" name="Picture 10">
            <a:extLst>
              <a:ext uri="{FF2B5EF4-FFF2-40B4-BE49-F238E27FC236}">
                <a16:creationId xmlns:a16="http://schemas.microsoft.com/office/drawing/2014/main" id="{BF1A75FC-C78B-42C1-B6AF-875FAC2F124E}"/>
              </a:ext>
            </a:extLst>
          </p:cNvPr>
          <p:cNvPicPr>
            <a:picLocks noChangeAspect="1"/>
          </p:cNvPicPr>
          <p:nvPr/>
        </p:nvPicPr>
        <p:blipFill>
          <a:blip r:embed="rId4"/>
          <a:stretch>
            <a:fillRect/>
          </a:stretch>
        </p:blipFill>
        <p:spPr>
          <a:xfrm>
            <a:off x="292418" y="6017956"/>
            <a:ext cx="7124258" cy="857250"/>
          </a:xfrm>
          <a:prstGeom prst="rect">
            <a:avLst/>
          </a:prstGeom>
        </p:spPr>
      </p:pic>
      <p:sp>
        <p:nvSpPr>
          <p:cNvPr id="5" name="Rectangle 4">
            <a:extLst>
              <a:ext uri="{FF2B5EF4-FFF2-40B4-BE49-F238E27FC236}">
                <a16:creationId xmlns:a16="http://schemas.microsoft.com/office/drawing/2014/main" id="{25BA6A2B-DBD8-43B6-A27B-49EE0D76AAD3}"/>
              </a:ext>
            </a:extLst>
          </p:cNvPr>
          <p:cNvSpPr/>
          <p:nvPr/>
        </p:nvSpPr>
        <p:spPr>
          <a:xfrm>
            <a:off x="402211" y="1139462"/>
            <a:ext cx="11474480" cy="2129479"/>
          </a:xfrm>
          <a:prstGeom prst="rect">
            <a:avLst/>
          </a:prstGeom>
          <a:noFill/>
          <a:ln w="158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343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a:xfrm>
            <a:off x="11518901" y="6060288"/>
            <a:ext cx="373062" cy="2061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12" name="Picture 2" descr="Jonas Salk - Wikipedia">
            <a:extLst>
              <a:ext uri="{FF2B5EF4-FFF2-40B4-BE49-F238E27FC236}">
                <a16:creationId xmlns:a16="http://schemas.microsoft.com/office/drawing/2014/main" id="{B4EFA222-81A1-4668-B42F-5AD6B97E8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641" y="944956"/>
            <a:ext cx="4046487" cy="5264372"/>
          </a:xfrm>
          <a:prstGeom prst="rect">
            <a:avLst/>
          </a:prstGeom>
          <a:noFill/>
          <a:ln>
            <a:solidFill>
              <a:srgbClr val="005288"/>
            </a:solidFill>
          </a:ln>
          <a:extLst>
            <a:ext uri="{909E8E84-426E-40DD-AFC4-6F175D3DCCD1}">
              <a14:hiddenFill xmlns:a14="http://schemas.microsoft.com/office/drawing/2010/main">
                <a:solidFill>
                  <a:srgbClr val="FFFFFF"/>
                </a:solidFill>
              </a14:hiddenFill>
            </a:ext>
          </a:extLst>
        </p:spPr>
      </p:pic>
      <p:sp>
        <p:nvSpPr>
          <p:cNvPr id="13" name="Title 15">
            <a:extLst>
              <a:ext uri="{FF2B5EF4-FFF2-40B4-BE49-F238E27FC236}">
                <a16:creationId xmlns:a16="http://schemas.microsoft.com/office/drawing/2014/main" id="{5C61801F-4859-4318-9BCC-4586D9C879ED}"/>
              </a:ext>
            </a:extLst>
          </p:cNvPr>
          <p:cNvSpPr>
            <a:spLocks noGrp="1"/>
          </p:cNvSpPr>
          <p:nvPr>
            <p:ph type="title"/>
          </p:nvPr>
        </p:nvSpPr>
        <p:spPr>
          <a:xfrm>
            <a:off x="6472749" y="0"/>
            <a:ext cx="4184759" cy="758824"/>
          </a:xfrm>
        </p:spPr>
        <p:txBody>
          <a:bodyPr>
            <a:normAutofit/>
          </a:bodyPr>
          <a:lstStyle/>
          <a:p>
            <a:r>
              <a:rPr lang="en-US" sz="3000" dirty="0">
                <a:solidFill>
                  <a:srgbClr val="005288"/>
                </a:solidFill>
              </a:rPr>
              <a:t>Truth behind the story</a:t>
            </a:r>
          </a:p>
        </p:txBody>
      </p:sp>
      <p:sp>
        <p:nvSpPr>
          <p:cNvPr id="14" name="Rectangle 13">
            <a:extLst>
              <a:ext uri="{FF2B5EF4-FFF2-40B4-BE49-F238E27FC236}">
                <a16:creationId xmlns:a16="http://schemas.microsoft.com/office/drawing/2014/main" id="{6584B827-18C0-4E0B-A514-3DD0E40CFF4E}"/>
              </a:ext>
            </a:extLst>
          </p:cNvPr>
          <p:cNvSpPr/>
          <p:nvPr/>
        </p:nvSpPr>
        <p:spPr>
          <a:xfrm>
            <a:off x="7242488" y="1082091"/>
            <a:ext cx="4833398" cy="646331"/>
          </a:xfrm>
          <a:prstGeom prst="rect">
            <a:avLst/>
          </a:prstGeom>
        </p:spPr>
        <p:txBody>
          <a:bodyPr wrap="square">
            <a:spAutoFit/>
          </a:bodyPr>
          <a:lstStyle/>
          <a:p>
            <a:r>
              <a:rPr lang="en-US" dirty="0">
                <a:solidFill>
                  <a:srgbClr val="005288"/>
                </a:solidFill>
              </a:rPr>
              <a:t>Attorneys for the National Foundation for Infantile Paralysis (NIPF) explored patenting vaccine</a:t>
            </a:r>
          </a:p>
        </p:txBody>
      </p:sp>
      <p:sp>
        <p:nvSpPr>
          <p:cNvPr id="15" name="Rectangle 14">
            <a:extLst>
              <a:ext uri="{FF2B5EF4-FFF2-40B4-BE49-F238E27FC236}">
                <a16:creationId xmlns:a16="http://schemas.microsoft.com/office/drawing/2014/main" id="{FF3E8275-BDB0-4A9F-A8DD-7E083A740133}"/>
              </a:ext>
            </a:extLst>
          </p:cNvPr>
          <p:cNvSpPr/>
          <p:nvPr/>
        </p:nvSpPr>
        <p:spPr>
          <a:xfrm>
            <a:off x="7242488" y="1976884"/>
            <a:ext cx="4360631" cy="923330"/>
          </a:xfrm>
          <a:prstGeom prst="rect">
            <a:avLst/>
          </a:prstGeom>
        </p:spPr>
        <p:txBody>
          <a:bodyPr wrap="square">
            <a:spAutoFit/>
          </a:bodyPr>
          <a:lstStyle/>
          <a:p>
            <a:r>
              <a:rPr lang="en-US" dirty="0">
                <a:solidFill>
                  <a:srgbClr val="14726C"/>
                </a:solidFill>
              </a:rPr>
              <a:t>NIPF already committed to give innovation to several pharma companies for free before assessing for a patent</a:t>
            </a:r>
          </a:p>
        </p:txBody>
      </p:sp>
      <p:sp>
        <p:nvSpPr>
          <p:cNvPr id="16" name="Rectangle 15">
            <a:extLst>
              <a:ext uri="{FF2B5EF4-FFF2-40B4-BE49-F238E27FC236}">
                <a16:creationId xmlns:a16="http://schemas.microsoft.com/office/drawing/2014/main" id="{564214BD-2B0D-4F42-9F3C-AA07DF27C5A7}"/>
              </a:ext>
            </a:extLst>
          </p:cNvPr>
          <p:cNvSpPr/>
          <p:nvPr/>
        </p:nvSpPr>
        <p:spPr>
          <a:xfrm>
            <a:off x="7242488" y="3296579"/>
            <a:ext cx="4360632" cy="646331"/>
          </a:xfrm>
          <a:prstGeom prst="rect">
            <a:avLst/>
          </a:prstGeom>
        </p:spPr>
        <p:txBody>
          <a:bodyPr wrap="square">
            <a:spAutoFit/>
          </a:bodyPr>
          <a:lstStyle/>
          <a:p>
            <a:r>
              <a:rPr lang="en-US" dirty="0">
                <a:solidFill>
                  <a:srgbClr val="005288"/>
                </a:solidFill>
              </a:rPr>
              <a:t>Salk himself patented an HIV vaccine for a startup he cofounded later in life</a:t>
            </a:r>
          </a:p>
        </p:txBody>
      </p:sp>
      <p:sp>
        <p:nvSpPr>
          <p:cNvPr id="17" name="Rectangle 16">
            <a:extLst>
              <a:ext uri="{FF2B5EF4-FFF2-40B4-BE49-F238E27FC236}">
                <a16:creationId xmlns:a16="http://schemas.microsoft.com/office/drawing/2014/main" id="{950E07DE-C8F5-4683-8563-24FB967AF027}"/>
              </a:ext>
            </a:extLst>
          </p:cNvPr>
          <p:cNvSpPr/>
          <p:nvPr/>
        </p:nvSpPr>
        <p:spPr>
          <a:xfrm>
            <a:off x="7242488" y="4119059"/>
            <a:ext cx="4360633" cy="1200329"/>
          </a:xfrm>
          <a:prstGeom prst="rect">
            <a:avLst/>
          </a:prstGeom>
        </p:spPr>
        <p:txBody>
          <a:bodyPr wrap="square">
            <a:spAutoFit/>
          </a:bodyPr>
          <a:lstStyle/>
          <a:p>
            <a:r>
              <a:rPr lang="en-US" u="sng" dirty="0">
                <a:solidFill>
                  <a:srgbClr val="14726C"/>
                </a:solidFill>
              </a:rPr>
              <a:t>Early stage biomedical inventions are at an early stag/e and incredibly risky, and require a patent application in order for a company to develop</a:t>
            </a:r>
          </a:p>
        </p:txBody>
      </p:sp>
      <p:pic>
        <p:nvPicPr>
          <p:cNvPr id="19" name="Graphic 18">
            <a:extLst>
              <a:ext uri="{FF2B5EF4-FFF2-40B4-BE49-F238E27FC236}">
                <a16:creationId xmlns:a16="http://schemas.microsoft.com/office/drawing/2014/main" id="{504FF098-6807-4F97-BDA2-B484C5BE13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66548" y="1039496"/>
            <a:ext cx="731520" cy="731520"/>
          </a:xfrm>
          <a:prstGeom prst="rect">
            <a:avLst/>
          </a:prstGeom>
        </p:spPr>
      </p:pic>
      <p:pic>
        <p:nvPicPr>
          <p:cNvPr id="21" name="Graphic 20">
            <a:extLst>
              <a:ext uri="{FF2B5EF4-FFF2-40B4-BE49-F238E27FC236}">
                <a16:creationId xmlns:a16="http://schemas.microsoft.com/office/drawing/2014/main" id="{A367363E-B331-4374-8D8C-78CC8CF4A09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6548" y="2072789"/>
            <a:ext cx="731520" cy="731520"/>
          </a:xfrm>
          <a:prstGeom prst="rect">
            <a:avLst/>
          </a:prstGeom>
        </p:spPr>
      </p:pic>
      <p:pic>
        <p:nvPicPr>
          <p:cNvPr id="23" name="Graphic 22">
            <a:extLst>
              <a:ext uri="{FF2B5EF4-FFF2-40B4-BE49-F238E27FC236}">
                <a16:creationId xmlns:a16="http://schemas.microsoft.com/office/drawing/2014/main" id="{078E9646-897D-46C9-938B-D35954704A2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6548" y="3253984"/>
            <a:ext cx="731520" cy="731520"/>
          </a:xfrm>
          <a:prstGeom prst="rect">
            <a:avLst/>
          </a:prstGeom>
        </p:spPr>
      </p:pic>
      <p:pic>
        <p:nvPicPr>
          <p:cNvPr id="25" name="Graphic 24">
            <a:extLst>
              <a:ext uri="{FF2B5EF4-FFF2-40B4-BE49-F238E27FC236}">
                <a16:creationId xmlns:a16="http://schemas.microsoft.com/office/drawing/2014/main" id="{2F6D8BE9-2476-4763-A38D-D365F22D0F0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66548" y="4353463"/>
            <a:ext cx="731520" cy="731520"/>
          </a:xfrm>
          <a:prstGeom prst="rect">
            <a:avLst/>
          </a:prstGeom>
        </p:spPr>
      </p:pic>
      <p:pic>
        <p:nvPicPr>
          <p:cNvPr id="18" name="Picture 17">
            <a:extLst>
              <a:ext uri="{FF2B5EF4-FFF2-40B4-BE49-F238E27FC236}">
                <a16:creationId xmlns:a16="http://schemas.microsoft.com/office/drawing/2014/main" id="{67203225-B13B-4DC8-BE9D-470A21F2322E}"/>
              </a:ext>
            </a:extLst>
          </p:cNvPr>
          <p:cNvPicPr>
            <a:picLocks noChangeAspect="1"/>
          </p:cNvPicPr>
          <p:nvPr/>
        </p:nvPicPr>
        <p:blipFill>
          <a:blip r:embed="rId12"/>
          <a:stretch>
            <a:fillRect/>
          </a:stretch>
        </p:blipFill>
        <p:spPr>
          <a:xfrm>
            <a:off x="292418" y="6017956"/>
            <a:ext cx="7124258" cy="857250"/>
          </a:xfrm>
          <a:prstGeom prst="rect">
            <a:avLst/>
          </a:prstGeom>
        </p:spPr>
      </p:pic>
    </p:spTree>
    <p:extLst>
      <p:ext uri="{BB962C8B-B14F-4D97-AF65-F5344CB8AC3E}">
        <p14:creationId xmlns:p14="http://schemas.microsoft.com/office/powerpoint/2010/main" val="1300311978"/>
      </p:ext>
    </p:extLst>
  </p:cSld>
  <p:clrMapOvr>
    <a:masterClrMapping/>
  </p:clrMapOvr>
  <mc:AlternateContent xmlns:mc="http://schemas.openxmlformats.org/markup-compatibility/2006" xmlns:p14="http://schemas.microsoft.com/office/powerpoint/2010/main">
    <mc:Choice Requires="p14">
      <p:transition spd="slow" p14:dur="2000" advTm="127066"/>
    </mc:Choice>
    <mc:Fallback xmlns="">
      <p:transition spd="slow" advTm="12706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p:txBody>
          <a:bodyPr>
            <a:normAutofit/>
          </a:bodyPr>
          <a:lstStyle/>
          <a:p>
            <a:r>
              <a:rPr lang="en-US" sz="3000" dirty="0"/>
              <a:t>Cost to develop drugs</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aphicFrame>
        <p:nvGraphicFramePr>
          <p:cNvPr id="11" name="Diagram 10">
            <a:extLst>
              <a:ext uri="{FF2B5EF4-FFF2-40B4-BE49-F238E27FC236}">
                <a16:creationId xmlns:a16="http://schemas.microsoft.com/office/drawing/2014/main" id="{EA3439B7-3EE0-4BFE-9875-08E42B26538C}"/>
              </a:ext>
            </a:extLst>
          </p:cNvPr>
          <p:cNvGraphicFramePr/>
          <p:nvPr>
            <p:extLst>
              <p:ext uri="{D42A27DB-BD31-4B8C-83A1-F6EECF244321}">
                <p14:modId xmlns:p14="http://schemas.microsoft.com/office/powerpoint/2010/main" val="4146024210"/>
              </p:ext>
            </p:extLst>
          </p:nvPr>
        </p:nvGraphicFramePr>
        <p:xfrm>
          <a:off x="603623" y="3034806"/>
          <a:ext cx="667002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B89D063E-7D9C-4BEB-BC6D-B6C745D77108}"/>
              </a:ext>
            </a:extLst>
          </p:cNvPr>
          <p:cNvSpPr txBox="1"/>
          <p:nvPr/>
        </p:nvSpPr>
        <p:spPr>
          <a:xfrm>
            <a:off x="5247443" y="5424536"/>
            <a:ext cx="2000250" cy="215444"/>
          </a:xfrm>
          <a:prstGeom prst="rect">
            <a:avLst/>
          </a:prstGeom>
          <a:noFill/>
        </p:spPr>
        <p:txBody>
          <a:bodyPr wrap="square" rtlCol="0">
            <a:spAutoFit/>
          </a:bodyPr>
          <a:lstStyle/>
          <a:p>
            <a:r>
              <a:rPr lang="en-US" sz="800" dirty="0"/>
              <a:t>Adapted from Paul et al (2010) </a:t>
            </a:r>
            <a:r>
              <a:rPr lang="en-US" sz="800" dirty="0" err="1"/>
              <a:t>nat</a:t>
            </a:r>
            <a:r>
              <a:rPr lang="en-US" sz="800" dirty="0"/>
              <a:t> rev</a:t>
            </a:r>
          </a:p>
        </p:txBody>
      </p:sp>
      <p:pic>
        <p:nvPicPr>
          <p:cNvPr id="13" name="Picture 12">
            <a:extLst>
              <a:ext uri="{FF2B5EF4-FFF2-40B4-BE49-F238E27FC236}">
                <a16:creationId xmlns:a16="http://schemas.microsoft.com/office/drawing/2014/main" id="{B00FC3A8-1F91-4568-911B-7655EA8979D3}"/>
              </a:ext>
            </a:extLst>
          </p:cNvPr>
          <p:cNvPicPr>
            <a:picLocks noChangeAspect="1"/>
          </p:cNvPicPr>
          <p:nvPr/>
        </p:nvPicPr>
        <p:blipFill>
          <a:blip r:embed="rId8"/>
          <a:stretch>
            <a:fillRect/>
          </a:stretch>
        </p:blipFill>
        <p:spPr>
          <a:xfrm>
            <a:off x="682443" y="934764"/>
            <a:ext cx="6670024" cy="3856301"/>
          </a:xfrm>
          <a:prstGeom prst="rect">
            <a:avLst/>
          </a:prstGeom>
        </p:spPr>
      </p:pic>
      <p:pic>
        <p:nvPicPr>
          <p:cNvPr id="14" name="Picture 13">
            <a:extLst>
              <a:ext uri="{FF2B5EF4-FFF2-40B4-BE49-F238E27FC236}">
                <a16:creationId xmlns:a16="http://schemas.microsoft.com/office/drawing/2014/main" id="{2097F720-AD90-4CA7-972C-207EE584041E}"/>
              </a:ext>
            </a:extLst>
          </p:cNvPr>
          <p:cNvPicPr>
            <a:picLocks noChangeAspect="1"/>
          </p:cNvPicPr>
          <p:nvPr/>
        </p:nvPicPr>
        <p:blipFill>
          <a:blip r:embed="rId9"/>
          <a:stretch>
            <a:fillRect/>
          </a:stretch>
        </p:blipFill>
        <p:spPr>
          <a:xfrm>
            <a:off x="292418" y="6017956"/>
            <a:ext cx="7124258" cy="857250"/>
          </a:xfrm>
          <a:prstGeom prst="rect">
            <a:avLst/>
          </a:prstGeom>
        </p:spPr>
      </p:pic>
      <p:sp>
        <p:nvSpPr>
          <p:cNvPr id="2" name="Rectangle 1">
            <a:extLst>
              <a:ext uri="{FF2B5EF4-FFF2-40B4-BE49-F238E27FC236}">
                <a16:creationId xmlns:a16="http://schemas.microsoft.com/office/drawing/2014/main" id="{CD37BA3C-9077-4A5F-A2F1-4707FF77A03F}"/>
              </a:ext>
            </a:extLst>
          </p:cNvPr>
          <p:cNvSpPr/>
          <p:nvPr/>
        </p:nvSpPr>
        <p:spPr>
          <a:xfrm>
            <a:off x="493486" y="934765"/>
            <a:ext cx="6858981" cy="4859592"/>
          </a:xfrm>
          <a:prstGeom prst="rect">
            <a:avLst/>
          </a:prstGeom>
          <a:noFill/>
          <a:ln>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Pile of White Pink and Brown Oblong and Round Medication Tablet">
            <a:extLst>
              <a:ext uri="{FF2B5EF4-FFF2-40B4-BE49-F238E27FC236}">
                <a16:creationId xmlns:a16="http://schemas.microsoft.com/office/drawing/2014/main" id="{93102A80-2A51-4663-A09F-A8723C2D590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667" r="16667"/>
          <a:stretch/>
        </p:blipFill>
        <p:spPr bwMode="auto">
          <a:xfrm>
            <a:off x="8336378" y="2121897"/>
            <a:ext cx="2614205" cy="2614205"/>
          </a:xfrm>
          <a:prstGeom prst="ellipse">
            <a:avLst/>
          </a:prstGeom>
          <a:noFill/>
          <a:ln w="19050">
            <a:solidFill>
              <a:srgbClr val="00528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286936"/>
      </p:ext>
    </p:extLst>
  </p:cSld>
  <p:clrMapOvr>
    <a:masterClrMapping/>
  </p:clrMapOvr>
  <mc:AlternateContent xmlns:mc="http://schemas.openxmlformats.org/markup-compatibility/2006" xmlns:p14="http://schemas.microsoft.com/office/powerpoint/2010/main">
    <mc:Choice Requires="p14">
      <p:transition spd="slow" p14:dur="2000" advTm="98162"/>
    </mc:Choice>
    <mc:Fallback xmlns="">
      <p:transition spd="slow" advTm="9816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p:txBody>
          <a:bodyPr>
            <a:normAutofit/>
          </a:bodyPr>
          <a:lstStyle/>
          <a:p>
            <a:r>
              <a:rPr lang="en-US" sz="3000" dirty="0"/>
              <a:t>Bayh-Dole Act</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Rectangle 1">
            <a:extLst>
              <a:ext uri="{FF2B5EF4-FFF2-40B4-BE49-F238E27FC236}">
                <a16:creationId xmlns:a16="http://schemas.microsoft.com/office/drawing/2014/main" id="{D5561346-CC2A-4C16-B6AB-7CFABB9BCE0F}"/>
              </a:ext>
            </a:extLst>
          </p:cNvPr>
          <p:cNvSpPr/>
          <p:nvPr/>
        </p:nvSpPr>
        <p:spPr>
          <a:xfrm>
            <a:off x="1077308" y="849260"/>
            <a:ext cx="6096000" cy="369332"/>
          </a:xfrm>
          <a:prstGeom prst="rect">
            <a:avLst/>
          </a:prstGeom>
        </p:spPr>
        <p:txBody>
          <a:bodyPr>
            <a:spAutoFit/>
          </a:bodyPr>
          <a:lstStyle/>
          <a:p>
            <a:r>
              <a:rPr lang="en-US" dirty="0">
                <a:solidFill>
                  <a:srgbClr val="005288"/>
                </a:solidFill>
              </a:rPr>
              <a:t>Pre Bayh-Dole Act: 28,000 patents owned by Government</a:t>
            </a:r>
          </a:p>
        </p:txBody>
      </p:sp>
      <p:sp>
        <p:nvSpPr>
          <p:cNvPr id="4" name="Rectangle 3">
            <a:extLst>
              <a:ext uri="{FF2B5EF4-FFF2-40B4-BE49-F238E27FC236}">
                <a16:creationId xmlns:a16="http://schemas.microsoft.com/office/drawing/2014/main" id="{34E60ED9-7D5D-4465-A8D3-86EBD7458799}"/>
              </a:ext>
            </a:extLst>
          </p:cNvPr>
          <p:cNvSpPr/>
          <p:nvPr/>
        </p:nvSpPr>
        <p:spPr>
          <a:xfrm>
            <a:off x="1077309" y="1112367"/>
            <a:ext cx="5922582" cy="784830"/>
          </a:xfrm>
          <a:prstGeom prst="rect">
            <a:avLst/>
          </a:prstGeom>
        </p:spPr>
        <p:txBody>
          <a:bodyPr wrap="square">
            <a:spAutoFit/>
          </a:bodyPr>
          <a:lstStyle/>
          <a:p>
            <a:pPr marL="285750" indent="-285750">
              <a:buFont typeface="Wingdings" panose="05000000000000000000" pitchFamily="2" charset="2"/>
              <a:buChar char="q"/>
            </a:pPr>
            <a:r>
              <a:rPr lang="en-US" sz="1500" dirty="0">
                <a:solidFill>
                  <a:srgbClr val="14726C"/>
                </a:solidFill>
              </a:rPr>
              <a:t>Federal government retained ownership and provided non-exclusive licenses to any interested party with research that had been federally funded</a:t>
            </a:r>
          </a:p>
        </p:txBody>
      </p:sp>
      <p:sp>
        <p:nvSpPr>
          <p:cNvPr id="5" name="Rectangle 4">
            <a:extLst>
              <a:ext uri="{FF2B5EF4-FFF2-40B4-BE49-F238E27FC236}">
                <a16:creationId xmlns:a16="http://schemas.microsoft.com/office/drawing/2014/main" id="{5B6DE836-5D78-450E-A340-BA902563443B}"/>
              </a:ext>
            </a:extLst>
          </p:cNvPr>
          <p:cNvSpPr/>
          <p:nvPr/>
        </p:nvSpPr>
        <p:spPr>
          <a:xfrm>
            <a:off x="1077308" y="1927166"/>
            <a:ext cx="2926122" cy="369332"/>
          </a:xfrm>
          <a:prstGeom prst="rect">
            <a:avLst/>
          </a:prstGeom>
        </p:spPr>
        <p:txBody>
          <a:bodyPr wrap="none">
            <a:spAutoFit/>
          </a:bodyPr>
          <a:lstStyle/>
          <a:p>
            <a:r>
              <a:rPr lang="en-US" dirty="0">
                <a:solidFill>
                  <a:srgbClr val="005288"/>
                </a:solidFill>
              </a:rPr>
              <a:t>Bayh-Dole Act passed in 1980</a:t>
            </a:r>
          </a:p>
        </p:txBody>
      </p:sp>
      <p:sp>
        <p:nvSpPr>
          <p:cNvPr id="6" name="Rectangle 5">
            <a:extLst>
              <a:ext uri="{FF2B5EF4-FFF2-40B4-BE49-F238E27FC236}">
                <a16:creationId xmlns:a16="http://schemas.microsoft.com/office/drawing/2014/main" id="{BAA1D894-3602-4E10-8E95-6C831C45A3C3}"/>
              </a:ext>
            </a:extLst>
          </p:cNvPr>
          <p:cNvSpPr/>
          <p:nvPr/>
        </p:nvSpPr>
        <p:spPr>
          <a:xfrm>
            <a:off x="1077308" y="2283507"/>
            <a:ext cx="5623037" cy="1938992"/>
          </a:xfrm>
          <a:prstGeom prst="rect">
            <a:avLst/>
          </a:prstGeom>
        </p:spPr>
        <p:txBody>
          <a:bodyPr wrap="square">
            <a:spAutoFit/>
          </a:bodyPr>
          <a:lstStyle/>
          <a:p>
            <a:pPr marL="285750" indent="-285750">
              <a:buFont typeface="Wingdings" panose="05000000000000000000" pitchFamily="2" charset="2"/>
              <a:buChar char="q"/>
            </a:pPr>
            <a:r>
              <a:rPr lang="en-US" sz="1500" dirty="0">
                <a:solidFill>
                  <a:srgbClr val="14726C"/>
                </a:solidFill>
              </a:rPr>
              <a:t>Enabled University to retain title to inventions and take the lead in patenting/licensing </a:t>
            </a:r>
          </a:p>
          <a:p>
            <a:pPr marL="285750" indent="-285750">
              <a:buFont typeface="Wingdings" panose="05000000000000000000" pitchFamily="2" charset="2"/>
              <a:buChar char="q"/>
            </a:pPr>
            <a:r>
              <a:rPr lang="en-US" sz="1500" dirty="0">
                <a:solidFill>
                  <a:srgbClr val="14726C"/>
                </a:solidFill>
              </a:rPr>
              <a:t>16 times as many patents filed by Universities today than in 1980</a:t>
            </a:r>
          </a:p>
          <a:p>
            <a:pPr marL="285750" indent="-285750">
              <a:buFont typeface="Wingdings" panose="05000000000000000000" pitchFamily="2" charset="2"/>
              <a:buChar char="q"/>
            </a:pPr>
            <a:r>
              <a:rPr lang="en-US" sz="1500" dirty="0">
                <a:solidFill>
                  <a:srgbClr val="14726C"/>
                </a:solidFill>
              </a:rPr>
              <a:t>Licenses bring in upwards of $1 billion in revenue, which helps fund further research</a:t>
            </a:r>
          </a:p>
          <a:p>
            <a:pPr marL="285750" indent="-285750">
              <a:buFont typeface="Wingdings" panose="05000000000000000000" pitchFamily="2" charset="2"/>
              <a:buChar char="q"/>
            </a:pPr>
            <a:r>
              <a:rPr lang="en-US" sz="1500" dirty="0">
                <a:solidFill>
                  <a:srgbClr val="14726C"/>
                </a:solidFill>
              </a:rPr>
              <a:t>Encourages needed industry R&amp;D to turn basic government-funded biomedical research into tested and approved products</a:t>
            </a:r>
          </a:p>
          <a:p>
            <a:pPr marL="285750" indent="-285750">
              <a:buFont typeface="Wingdings" panose="05000000000000000000" pitchFamily="2" charset="2"/>
              <a:buChar char="q"/>
            </a:pPr>
            <a:r>
              <a:rPr lang="en-US" sz="1500" dirty="0">
                <a:solidFill>
                  <a:srgbClr val="14726C"/>
                </a:solidFill>
              </a:rPr>
              <a:t>Responsible for ~600 new products being introduced per year</a:t>
            </a:r>
          </a:p>
        </p:txBody>
      </p:sp>
      <p:sp>
        <p:nvSpPr>
          <p:cNvPr id="7" name="Rectangle 6">
            <a:extLst>
              <a:ext uri="{FF2B5EF4-FFF2-40B4-BE49-F238E27FC236}">
                <a16:creationId xmlns:a16="http://schemas.microsoft.com/office/drawing/2014/main" id="{17AA59D4-53CA-4F07-8406-C6CB126F6920}"/>
              </a:ext>
            </a:extLst>
          </p:cNvPr>
          <p:cNvSpPr/>
          <p:nvPr/>
        </p:nvSpPr>
        <p:spPr>
          <a:xfrm>
            <a:off x="1077308" y="4200775"/>
            <a:ext cx="5623037" cy="830997"/>
          </a:xfrm>
          <a:prstGeom prst="rect">
            <a:avLst/>
          </a:prstGeom>
        </p:spPr>
        <p:txBody>
          <a:bodyPr wrap="square">
            <a:spAutoFit/>
          </a:bodyPr>
          <a:lstStyle/>
          <a:p>
            <a:r>
              <a:rPr lang="en-US" altLang="x-none" sz="1600" dirty="0">
                <a:solidFill>
                  <a:srgbClr val="005288"/>
                </a:solidFill>
              </a:rPr>
              <a:t>The Economist’s (2002) claimed:  “[p]</a:t>
            </a:r>
            <a:r>
              <a:rPr lang="en-US" altLang="x-none" sz="1600" dirty="0" err="1">
                <a:solidFill>
                  <a:srgbClr val="005288"/>
                </a:solidFill>
              </a:rPr>
              <a:t>ossibly</a:t>
            </a:r>
            <a:r>
              <a:rPr lang="en-US" altLang="x-none" sz="1600" dirty="0">
                <a:solidFill>
                  <a:srgbClr val="005288"/>
                </a:solidFill>
              </a:rPr>
              <a:t> the most important piece of legislation to be enacted in America over the past half-century”</a:t>
            </a:r>
          </a:p>
        </p:txBody>
      </p:sp>
      <p:pic>
        <p:nvPicPr>
          <p:cNvPr id="17" name="Picture 2">
            <a:extLst>
              <a:ext uri="{FF2B5EF4-FFF2-40B4-BE49-F238E27FC236}">
                <a16:creationId xmlns:a16="http://schemas.microsoft.com/office/drawing/2014/main" id="{E266046A-88C3-463D-B171-36BAF62D1E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2" t="45284" r="50538" b="30683"/>
          <a:stretch/>
        </p:blipFill>
        <p:spPr bwMode="auto">
          <a:xfrm>
            <a:off x="7562791" y="806863"/>
            <a:ext cx="3264307" cy="2457069"/>
          </a:xfrm>
          <a:prstGeom prst="rect">
            <a:avLst/>
          </a:prstGeom>
          <a:noFill/>
          <a:ln>
            <a:solidFill>
              <a:srgbClr val="14726C"/>
            </a:solidFill>
          </a:ln>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B79F9ADC-5910-4011-BD10-441AC3894E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24" t="45284" r="5766" b="30683"/>
          <a:stretch/>
        </p:blipFill>
        <p:spPr bwMode="auto">
          <a:xfrm>
            <a:off x="7557515" y="3499607"/>
            <a:ext cx="3264307" cy="2307206"/>
          </a:xfrm>
          <a:prstGeom prst="rect">
            <a:avLst/>
          </a:prstGeom>
          <a:noFill/>
          <a:ln>
            <a:solidFill>
              <a:srgbClr val="14726C"/>
            </a:solidFill>
          </a:ln>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DD905D9B-432D-42AC-B69B-2D5118797E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672" y="942228"/>
            <a:ext cx="457200" cy="457200"/>
          </a:xfrm>
          <a:prstGeom prst="rect">
            <a:avLst/>
          </a:prstGeom>
        </p:spPr>
      </p:pic>
      <p:pic>
        <p:nvPicPr>
          <p:cNvPr id="14" name="Graphic 13">
            <a:extLst>
              <a:ext uri="{FF2B5EF4-FFF2-40B4-BE49-F238E27FC236}">
                <a16:creationId xmlns:a16="http://schemas.microsoft.com/office/drawing/2014/main" id="{B72628AF-8169-4E30-A4F0-1A8321344C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672" y="2002863"/>
            <a:ext cx="457200" cy="457200"/>
          </a:xfrm>
          <a:prstGeom prst="rect">
            <a:avLst/>
          </a:prstGeom>
        </p:spPr>
      </p:pic>
      <p:pic>
        <p:nvPicPr>
          <p:cNvPr id="19" name="Graphic 18">
            <a:extLst>
              <a:ext uri="{FF2B5EF4-FFF2-40B4-BE49-F238E27FC236}">
                <a16:creationId xmlns:a16="http://schemas.microsoft.com/office/drawing/2014/main" id="{821B2F37-A2CE-421B-A52B-21FB168D98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9672" y="4258689"/>
            <a:ext cx="457200" cy="457200"/>
          </a:xfrm>
          <a:prstGeom prst="rect">
            <a:avLst/>
          </a:prstGeom>
        </p:spPr>
      </p:pic>
      <p:pic>
        <p:nvPicPr>
          <p:cNvPr id="20" name="Picture 19">
            <a:extLst>
              <a:ext uri="{FF2B5EF4-FFF2-40B4-BE49-F238E27FC236}">
                <a16:creationId xmlns:a16="http://schemas.microsoft.com/office/drawing/2014/main" id="{3FA9B750-BB6B-4709-9C78-C2868D7A13C8}"/>
              </a:ext>
            </a:extLst>
          </p:cNvPr>
          <p:cNvPicPr>
            <a:picLocks noChangeAspect="1"/>
          </p:cNvPicPr>
          <p:nvPr/>
        </p:nvPicPr>
        <p:blipFill>
          <a:blip r:embed="rId10"/>
          <a:stretch>
            <a:fillRect/>
          </a:stretch>
        </p:blipFill>
        <p:spPr>
          <a:xfrm>
            <a:off x="292418" y="6017956"/>
            <a:ext cx="7124258" cy="857250"/>
          </a:xfrm>
          <a:prstGeom prst="rect">
            <a:avLst/>
          </a:prstGeom>
        </p:spPr>
      </p:pic>
    </p:spTree>
    <p:extLst>
      <p:ext uri="{BB962C8B-B14F-4D97-AF65-F5344CB8AC3E}">
        <p14:creationId xmlns:p14="http://schemas.microsoft.com/office/powerpoint/2010/main" val="1283503092"/>
      </p:ext>
    </p:extLst>
  </p:cSld>
  <p:clrMapOvr>
    <a:masterClrMapping/>
  </p:clrMapOvr>
  <mc:AlternateContent xmlns:mc="http://schemas.openxmlformats.org/markup-compatibility/2006" xmlns:p14="http://schemas.microsoft.com/office/powerpoint/2010/main">
    <mc:Choice Requires="p14">
      <p:transition spd="slow" p14:dur="2000" advTm="151136"/>
    </mc:Choice>
    <mc:Fallback xmlns="">
      <p:transition spd="slow" advTm="15113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p:txBody>
          <a:bodyPr>
            <a:normAutofit/>
          </a:bodyPr>
          <a:lstStyle/>
          <a:p>
            <a:r>
              <a:rPr lang="en-US" sz="3000" dirty="0"/>
              <a:t>Groundbreaking Innovations from Universities!</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5" name="Picture 14">
            <a:extLst>
              <a:ext uri="{FF2B5EF4-FFF2-40B4-BE49-F238E27FC236}">
                <a16:creationId xmlns:a16="http://schemas.microsoft.com/office/drawing/2014/main" id="{576D1674-131C-4D8E-8FA3-C39730907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562" y="1019175"/>
            <a:ext cx="2525078" cy="4337685"/>
          </a:xfrm>
          <a:prstGeom prst="rect">
            <a:avLst/>
          </a:prstGeom>
          <a:noFill/>
          <a:ln>
            <a:solidFill>
              <a:srgbClr val="005288"/>
            </a:solidFill>
          </a:ln>
          <a:extLst>
            <a:ext uri="{909E8E84-426E-40DD-AFC4-6F175D3DCCD1}">
              <a14:hiddenFill xmlns:a14="http://schemas.microsoft.com/office/drawing/2010/main">
                <a:solidFill>
                  <a:srgbClr val="FFFFFF"/>
                </a:solidFill>
              </a14:hiddenFill>
            </a:ext>
          </a:extLst>
        </p:spPr>
      </p:pic>
      <p:pic>
        <p:nvPicPr>
          <p:cNvPr id="19" name="Picture 2" descr="Honeycrisp: The Apple of Minnesota’s Eye">
            <a:extLst>
              <a:ext uri="{FF2B5EF4-FFF2-40B4-BE49-F238E27FC236}">
                <a16:creationId xmlns:a16="http://schemas.microsoft.com/office/drawing/2014/main" id="{4EEF4157-2373-4B7A-9F0C-DD74821839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3179" y="1202921"/>
            <a:ext cx="2900674" cy="1918171"/>
          </a:xfrm>
          <a:prstGeom prst="rect">
            <a:avLst/>
          </a:prstGeom>
          <a:noFill/>
          <a:ln>
            <a:solidFill>
              <a:srgbClr val="005288"/>
            </a:solidFill>
          </a:ln>
          <a:extLst>
            <a:ext uri="{909E8E84-426E-40DD-AFC4-6F175D3DCCD1}">
              <a14:hiddenFill xmlns:a14="http://schemas.microsoft.com/office/drawing/2010/main">
                <a:solidFill>
                  <a:srgbClr val="FFFFFF"/>
                </a:solidFill>
              </a14:hiddenFill>
            </a:ext>
          </a:extLst>
        </p:spPr>
      </p:pic>
      <p:pic>
        <p:nvPicPr>
          <p:cNvPr id="20" name="Picture 4" descr="Taking a Chance on Google">
            <a:extLst>
              <a:ext uri="{FF2B5EF4-FFF2-40B4-BE49-F238E27FC236}">
                <a16:creationId xmlns:a16="http://schemas.microsoft.com/office/drawing/2014/main" id="{6DB995D0-244A-44A4-B9B7-7183252445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0251" y="1203114"/>
            <a:ext cx="2898841" cy="1916959"/>
          </a:xfrm>
          <a:prstGeom prst="rect">
            <a:avLst/>
          </a:prstGeom>
          <a:noFill/>
          <a:ln>
            <a:solidFill>
              <a:srgbClr val="005288"/>
            </a:solidFill>
          </a:ln>
          <a:extLst>
            <a:ext uri="{909E8E84-426E-40DD-AFC4-6F175D3DCCD1}">
              <a14:hiddenFill xmlns:a14="http://schemas.microsoft.com/office/drawing/2010/main">
                <a:solidFill>
                  <a:srgbClr val="FFFFFF"/>
                </a:solidFill>
              </a14:hiddenFill>
            </a:ext>
          </a:extLst>
        </p:spPr>
      </p:pic>
      <p:pic>
        <p:nvPicPr>
          <p:cNvPr id="21" name="Picture 8" descr="The Birth of Allegra: Nothing to Sneeze at">
            <a:extLst>
              <a:ext uri="{FF2B5EF4-FFF2-40B4-BE49-F238E27FC236}">
                <a16:creationId xmlns:a16="http://schemas.microsoft.com/office/drawing/2014/main" id="{474DBA12-2533-4663-AAC5-BCDC0DC9D2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6805" y="3432203"/>
            <a:ext cx="2894872" cy="1914336"/>
          </a:xfrm>
          <a:prstGeom prst="rect">
            <a:avLst/>
          </a:prstGeom>
          <a:noFill/>
          <a:ln>
            <a:solidFill>
              <a:srgbClr val="005288"/>
            </a:solidFill>
          </a:ln>
          <a:extLst>
            <a:ext uri="{909E8E84-426E-40DD-AFC4-6F175D3DCCD1}">
              <a14:hiddenFill xmlns:a14="http://schemas.microsoft.com/office/drawing/2010/main">
                <a:solidFill>
                  <a:srgbClr val="FFFFFF"/>
                </a:solidFill>
              </a14:hiddenFill>
            </a:ext>
          </a:extLst>
        </p:spPr>
      </p:pic>
      <p:pic>
        <p:nvPicPr>
          <p:cNvPr id="22" name="Picture 10" descr="Harnessing Patient’s Immune System to Fight Cancer">
            <a:extLst>
              <a:ext uri="{FF2B5EF4-FFF2-40B4-BE49-F238E27FC236}">
                <a16:creationId xmlns:a16="http://schemas.microsoft.com/office/drawing/2014/main" id="{86F40E02-41DE-4E90-AEB4-1DE551DAF1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3590" y="3432203"/>
            <a:ext cx="2894872" cy="1914336"/>
          </a:xfrm>
          <a:prstGeom prst="rect">
            <a:avLst/>
          </a:prstGeom>
          <a:noFill/>
          <a:ln>
            <a:solidFill>
              <a:srgbClr val="005288"/>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3E0C4F-00BA-4398-AE70-7C732676EDD8}"/>
              </a:ext>
            </a:extLst>
          </p:cNvPr>
          <p:cNvPicPr>
            <a:picLocks noChangeAspect="1"/>
          </p:cNvPicPr>
          <p:nvPr/>
        </p:nvPicPr>
        <p:blipFill>
          <a:blip r:embed="rId8"/>
          <a:stretch>
            <a:fillRect/>
          </a:stretch>
        </p:blipFill>
        <p:spPr>
          <a:xfrm>
            <a:off x="292418" y="6017956"/>
            <a:ext cx="7124258" cy="857250"/>
          </a:xfrm>
          <a:prstGeom prst="rect">
            <a:avLst/>
          </a:prstGeom>
        </p:spPr>
      </p:pic>
    </p:spTree>
    <p:extLst>
      <p:ext uri="{BB962C8B-B14F-4D97-AF65-F5344CB8AC3E}">
        <p14:creationId xmlns:p14="http://schemas.microsoft.com/office/powerpoint/2010/main" val="477615668"/>
      </p:ext>
    </p:extLst>
  </p:cSld>
  <p:clrMapOvr>
    <a:masterClrMapping/>
  </p:clrMapOvr>
  <mc:AlternateContent xmlns:mc="http://schemas.openxmlformats.org/markup-compatibility/2006" xmlns:p14="http://schemas.microsoft.com/office/powerpoint/2010/main">
    <mc:Choice Requires="p14">
      <p:transition spd="slow" p14:dur="2000" advTm="100961"/>
    </mc:Choice>
    <mc:Fallback xmlns="">
      <p:transition spd="slow" advTm="10096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p:txBody>
          <a:bodyPr>
            <a:normAutofit/>
          </a:bodyPr>
          <a:lstStyle/>
          <a:p>
            <a:r>
              <a:rPr lang="en-US" sz="3000" dirty="0"/>
              <a:t>Other benefits of Protecting University Intellectual Property (IP)?</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sz="1200" b="0" i="0" u="none" strike="noStrike" kern="1200" cap="none" spc="0" normalizeH="0" baseline="0" noProof="0" smtClean="0">
                <a:ln>
                  <a:noFill/>
                </a:ln>
                <a:solidFill>
                  <a:prstClr val="white"/>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5E6471C5-F866-4C56-B4E6-651789FF8B1C}"/>
              </a:ext>
            </a:extLst>
          </p:cNvPr>
          <p:cNvSpPr/>
          <p:nvPr/>
        </p:nvSpPr>
        <p:spPr>
          <a:xfrm>
            <a:off x="315309" y="157655"/>
            <a:ext cx="11619186" cy="6348765"/>
          </a:xfrm>
          <a:prstGeom prst="rect">
            <a:avLst/>
          </a:prstGeom>
          <a:noFill/>
          <a:ln w="28575">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Rectangle 1">
            <a:extLst>
              <a:ext uri="{FF2B5EF4-FFF2-40B4-BE49-F238E27FC236}">
                <a16:creationId xmlns:a16="http://schemas.microsoft.com/office/drawing/2014/main" id="{2D2FAB9A-CB00-407A-A962-685C5DF8F90D}"/>
              </a:ext>
            </a:extLst>
          </p:cNvPr>
          <p:cNvSpPr/>
          <p:nvPr/>
        </p:nvSpPr>
        <p:spPr>
          <a:xfrm>
            <a:off x="371475" y="913408"/>
            <a:ext cx="6234280" cy="4619854"/>
          </a:xfrm>
          <a:prstGeom prst="rect">
            <a:avLst/>
          </a:prstGeom>
        </p:spPr>
        <p:txBody>
          <a:bodyPr wrap="square">
            <a:spAutoFit/>
          </a:bodyPr>
          <a:lstStyle/>
          <a:p>
            <a:pPr marL="285750" indent="-285750">
              <a:lnSpc>
                <a:spcPct val="150000"/>
              </a:lnSpc>
              <a:buFont typeface="Wingdings" panose="05000000000000000000" pitchFamily="2" charset="2"/>
              <a:buChar char="q"/>
            </a:pPr>
            <a:r>
              <a:rPr lang="en-US" dirty="0">
                <a:solidFill>
                  <a:srgbClr val="005288"/>
                </a:solidFill>
              </a:rPr>
              <a:t>Increases impact of University and Inventor</a:t>
            </a:r>
          </a:p>
          <a:p>
            <a:pPr marL="285750" indent="-285750">
              <a:lnSpc>
                <a:spcPct val="150000"/>
              </a:lnSpc>
              <a:buFont typeface="Wingdings" panose="05000000000000000000" pitchFamily="2" charset="2"/>
              <a:buChar char="q"/>
            </a:pPr>
            <a:r>
              <a:rPr lang="en-US" dirty="0">
                <a:solidFill>
                  <a:srgbClr val="14726C"/>
                </a:solidFill>
              </a:rPr>
              <a:t>Promotes knowledge-Innovation economy</a:t>
            </a:r>
          </a:p>
          <a:p>
            <a:pPr marL="285750" indent="-285750">
              <a:lnSpc>
                <a:spcPct val="150000"/>
              </a:lnSpc>
              <a:buFont typeface="Wingdings" panose="05000000000000000000" pitchFamily="2" charset="2"/>
              <a:buChar char="q"/>
            </a:pPr>
            <a:r>
              <a:rPr lang="en-US" dirty="0">
                <a:solidFill>
                  <a:srgbClr val="005288"/>
                </a:solidFill>
              </a:rPr>
              <a:t>Supports innovation, entrepreneurship and knowledge</a:t>
            </a:r>
          </a:p>
          <a:p>
            <a:pPr marL="285750" indent="-285750">
              <a:lnSpc>
                <a:spcPct val="150000"/>
              </a:lnSpc>
              <a:buFont typeface="Wingdings" panose="05000000000000000000" pitchFamily="2" charset="2"/>
              <a:buChar char="q"/>
            </a:pPr>
            <a:r>
              <a:rPr lang="en-US" dirty="0">
                <a:solidFill>
                  <a:srgbClr val="14726C"/>
                </a:solidFill>
              </a:rPr>
              <a:t>Increase research opportunities via collaborations and partnerships</a:t>
            </a:r>
          </a:p>
          <a:p>
            <a:pPr marL="285750" indent="-285750">
              <a:lnSpc>
                <a:spcPct val="150000"/>
              </a:lnSpc>
              <a:buFont typeface="Wingdings" panose="05000000000000000000" pitchFamily="2" charset="2"/>
              <a:buChar char="q"/>
            </a:pPr>
            <a:r>
              <a:rPr lang="en-US" dirty="0">
                <a:solidFill>
                  <a:srgbClr val="005288"/>
                </a:solidFill>
              </a:rPr>
              <a:t>University, inventor and lab income resulting from licenses to industry</a:t>
            </a:r>
          </a:p>
          <a:p>
            <a:pPr marL="285750" indent="-285750">
              <a:lnSpc>
                <a:spcPct val="150000"/>
              </a:lnSpc>
              <a:buFont typeface="Wingdings" panose="05000000000000000000" pitchFamily="2" charset="2"/>
              <a:buChar char="q"/>
            </a:pPr>
            <a:r>
              <a:rPr lang="en-US" dirty="0">
                <a:solidFill>
                  <a:srgbClr val="14726C"/>
                </a:solidFill>
              </a:rPr>
              <a:t>Due to risk and cost to develop biomedical technologies, protecting University IP Increases partnership with industry which ultimately increases impact on society by reaching customers and patients</a:t>
            </a:r>
          </a:p>
        </p:txBody>
      </p:sp>
      <p:sp>
        <p:nvSpPr>
          <p:cNvPr id="17" name="Content Placeholder 2">
            <a:extLst>
              <a:ext uri="{FF2B5EF4-FFF2-40B4-BE49-F238E27FC236}">
                <a16:creationId xmlns:a16="http://schemas.microsoft.com/office/drawing/2014/main" id="{0130B73A-43B1-4810-8DFB-6D18EF2654CF}"/>
              </a:ext>
            </a:extLst>
          </p:cNvPr>
          <p:cNvSpPr txBox="1">
            <a:spLocks/>
          </p:cNvSpPr>
          <p:nvPr/>
        </p:nvSpPr>
        <p:spPr>
          <a:xfrm>
            <a:off x="6831724" y="1069731"/>
            <a:ext cx="4876801" cy="5386133"/>
          </a:xfrm>
          <a:prstGeom prst="rect">
            <a:avLst/>
          </a:prstGeom>
        </p:spPr>
        <p:txBody>
          <a:bodyPr vert="horz" lIns="91440" tIns="45720" rIns="91440" bIns="45720" rtlCol="0">
            <a:normAutofit/>
          </a:bodyPr>
          <a:lstStyle>
            <a:lvl1pPr marL="0" indent="0" algn="l" defTabSz="685800" rtl="0" eaLnBrk="1" latinLnBrk="0" hangingPunct="1">
              <a:spcBef>
                <a:spcPct val="20000"/>
              </a:spcBef>
              <a:buClr>
                <a:srgbClr val="005288"/>
              </a:buClr>
              <a:buSzPct val="120000"/>
              <a:buFontTx/>
              <a:buNone/>
              <a:defRPr sz="1650" kern="1200" spc="-15" baseline="0">
                <a:solidFill>
                  <a:schemeClr val="accent6"/>
                </a:solidFill>
                <a:latin typeface="+mn-lt"/>
                <a:ea typeface="+mn-ea"/>
                <a:cs typeface="+mn-cs"/>
              </a:defRPr>
            </a:lvl1pPr>
            <a:lvl2pPr marL="342900" indent="-171450" algn="l" defTabSz="685800" rtl="0" eaLnBrk="1" latinLnBrk="0" hangingPunct="1">
              <a:spcBef>
                <a:spcPct val="20000"/>
              </a:spcBef>
              <a:buClr>
                <a:srgbClr val="49948E"/>
              </a:buClr>
              <a:buSzPct val="100000"/>
              <a:buFont typeface="Arial Black" panose="020B0A04020102020204" pitchFamily="34" charset="0"/>
              <a:buChar char="›"/>
              <a:tabLst>
                <a:tab pos="342900" algn="l"/>
              </a:tabLst>
              <a:defRPr sz="1500" kern="1200" spc="-15" baseline="0">
                <a:solidFill>
                  <a:srgbClr val="516F81"/>
                </a:solidFill>
                <a:latin typeface="+mn-lt"/>
                <a:ea typeface="+mn-ea"/>
                <a:cs typeface="+mn-cs"/>
              </a:defRPr>
            </a:lvl2pPr>
            <a:lvl3pPr marL="685800" indent="-171450" algn="l" defTabSz="685800" rtl="0" eaLnBrk="1" latinLnBrk="0" hangingPunct="1">
              <a:spcBef>
                <a:spcPct val="20000"/>
              </a:spcBef>
              <a:buClr>
                <a:srgbClr val="49948E"/>
              </a:buClr>
              <a:buFont typeface="Arial Black" panose="020B0A04020102020204" pitchFamily="34" charset="0"/>
              <a:buChar char="›"/>
              <a:tabLst>
                <a:tab pos="342900" algn="l"/>
              </a:tabLst>
              <a:defRPr sz="1500" kern="1200" spc="-15" baseline="0">
                <a:solidFill>
                  <a:srgbClr val="516F81"/>
                </a:solidFill>
                <a:latin typeface="+mn-lt"/>
                <a:ea typeface="+mn-ea"/>
                <a:cs typeface="+mn-cs"/>
              </a:defRPr>
            </a:lvl3pPr>
            <a:lvl4pPr marL="1028700" indent="-171450" algn="l" defTabSz="685800" rtl="0" eaLnBrk="1" latinLnBrk="0" hangingPunct="1">
              <a:spcBef>
                <a:spcPct val="20000"/>
              </a:spcBef>
              <a:buClr>
                <a:srgbClr val="49948E"/>
              </a:buClr>
              <a:buFont typeface="Arial Black" panose="020B0A04020102020204" pitchFamily="34" charset="0"/>
              <a:buChar char="›"/>
              <a:defRPr sz="1500" kern="1200" spc="-15" baseline="0">
                <a:solidFill>
                  <a:srgbClr val="516F81"/>
                </a:solidFill>
                <a:latin typeface="+mn-lt"/>
                <a:ea typeface="+mn-ea"/>
                <a:cs typeface="+mn-cs"/>
              </a:defRPr>
            </a:lvl4pPr>
            <a:lvl5pPr marL="1371600" indent="-171450" algn="l" defTabSz="685800" rtl="0" eaLnBrk="1" latinLnBrk="0" hangingPunct="1">
              <a:spcBef>
                <a:spcPct val="20000"/>
              </a:spcBef>
              <a:buClr>
                <a:srgbClr val="49948E"/>
              </a:buClr>
              <a:buFont typeface="Arial Black" panose="020B0A04020102020204" pitchFamily="34" charset="0"/>
              <a:buChar char="›"/>
              <a:defRPr sz="1500" kern="1200" spc="-15" baseline="0">
                <a:solidFill>
                  <a:srgbClr val="516F8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r>
              <a:rPr lang="en-US" sz="1800" b="1" dirty="0">
                <a:solidFill>
                  <a:srgbClr val="005288"/>
                </a:solidFill>
                <a:cs typeface="Times New Roman" panose="02020603050405020304" pitchFamily="18" charset="0"/>
              </a:rPr>
              <a:t>MUSC Distribution</a:t>
            </a:r>
          </a:p>
          <a:p>
            <a:pPr algn="ctr"/>
            <a:r>
              <a:rPr lang="en-US" sz="1800" dirty="0">
                <a:solidFill>
                  <a:srgbClr val="005288"/>
                </a:solidFill>
                <a:cs typeface="Times New Roman" panose="02020603050405020304" pitchFamily="18" charset="0"/>
              </a:rPr>
              <a:t>First $10,000 of Net Proceeds to inventor(s), then:</a:t>
            </a:r>
          </a:p>
        </p:txBody>
      </p:sp>
      <p:sp>
        <p:nvSpPr>
          <p:cNvPr id="18" name="Rectangle 17">
            <a:extLst>
              <a:ext uri="{FF2B5EF4-FFF2-40B4-BE49-F238E27FC236}">
                <a16:creationId xmlns:a16="http://schemas.microsoft.com/office/drawing/2014/main" id="{06749C28-4131-4946-AA45-32894544D8AD}"/>
              </a:ext>
            </a:extLst>
          </p:cNvPr>
          <p:cNvSpPr/>
          <p:nvPr/>
        </p:nvSpPr>
        <p:spPr>
          <a:xfrm>
            <a:off x="6831724" y="5070908"/>
            <a:ext cx="4876801" cy="646331"/>
          </a:xfrm>
          <a:prstGeom prst="rect">
            <a:avLst/>
          </a:prstGeom>
        </p:spPr>
        <p:txBody>
          <a:bodyPr wrap="square">
            <a:spAutoFit/>
          </a:bodyPr>
          <a:lstStyle/>
          <a:p>
            <a:pPr algn="ctr"/>
            <a:r>
              <a:rPr lang="en-US" dirty="0">
                <a:solidFill>
                  <a:srgbClr val="14726C"/>
                </a:solidFill>
                <a:cs typeface="Times New Roman" panose="02020603050405020304" pitchFamily="18" charset="0"/>
              </a:rPr>
              <a:t>Net Proceeds = Gross Proceeds – [Costs + 15% management fee]</a:t>
            </a:r>
          </a:p>
        </p:txBody>
      </p:sp>
      <p:graphicFrame>
        <p:nvGraphicFramePr>
          <p:cNvPr id="23" name="Chart 22">
            <a:extLst>
              <a:ext uri="{FF2B5EF4-FFF2-40B4-BE49-F238E27FC236}">
                <a16:creationId xmlns:a16="http://schemas.microsoft.com/office/drawing/2014/main" id="{557C89EE-FCA3-4B82-B1C6-53BE62754A6B}"/>
              </a:ext>
            </a:extLst>
          </p:cNvPr>
          <p:cNvGraphicFramePr/>
          <p:nvPr>
            <p:extLst>
              <p:ext uri="{D42A27DB-BD31-4B8C-83A1-F6EECF244321}">
                <p14:modId xmlns:p14="http://schemas.microsoft.com/office/powerpoint/2010/main" val="4210898148"/>
              </p:ext>
            </p:extLst>
          </p:nvPr>
        </p:nvGraphicFramePr>
        <p:xfrm>
          <a:off x="6831724" y="2068925"/>
          <a:ext cx="4876800" cy="3040083"/>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ED85E6E1-BA5C-4E74-9F9B-5910D9A866D1}"/>
              </a:ext>
            </a:extLst>
          </p:cNvPr>
          <p:cNvPicPr>
            <a:picLocks noChangeAspect="1"/>
          </p:cNvPicPr>
          <p:nvPr/>
        </p:nvPicPr>
        <p:blipFill>
          <a:blip r:embed="rId4"/>
          <a:stretch>
            <a:fillRect/>
          </a:stretch>
        </p:blipFill>
        <p:spPr>
          <a:xfrm>
            <a:off x="292418" y="6017956"/>
            <a:ext cx="7124258" cy="857250"/>
          </a:xfrm>
          <a:prstGeom prst="rect">
            <a:avLst/>
          </a:prstGeom>
        </p:spPr>
      </p:pic>
    </p:spTree>
    <p:extLst>
      <p:ext uri="{BB962C8B-B14F-4D97-AF65-F5344CB8AC3E}">
        <p14:creationId xmlns:p14="http://schemas.microsoft.com/office/powerpoint/2010/main" val="3455996333"/>
      </p:ext>
    </p:extLst>
  </p:cSld>
  <p:clrMapOvr>
    <a:masterClrMapping/>
  </p:clrMapOvr>
</p:sld>
</file>

<file path=ppt/theme/theme1.xml><?xml version="1.0" encoding="utf-8"?>
<a:theme xmlns:a="http://schemas.openxmlformats.org/drawingml/2006/main" name="Univ Kentucky 3-23-10">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_Bold_Block_01_MS_v5" id="{AA60D5CE-876A-47D1-9228-3D76491083AD}" vid="{07E49AEA-13A3-4305-88B7-82B9D72D0983}"/>
    </a:ext>
  </a:extLst>
</a:theme>
</file>

<file path=ppt/theme/theme3.xml><?xml version="1.0" encoding="utf-8"?>
<a:theme xmlns:a="http://schemas.openxmlformats.org/drawingml/2006/main" name="1_Office Them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_Bold_Block_01_MS_v5" id="{AA60D5CE-876A-47D1-9228-3D76491083AD}" vid="{07E49AEA-13A3-4305-88B7-82B9D72D0983}"/>
    </a:ext>
  </a:extLst>
</a:theme>
</file>

<file path=ppt/theme/theme4.xml><?xml version="1.0" encoding="utf-8"?>
<a:theme xmlns:a="http://schemas.openxmlformats.org/drawingml/2006/main" name="MUSC SCTR PPT Widescreen">
  <a:themeElements>
    <a:clrScheme name="MUSCHealth_digital">
      <a:dk1>
        <a:srgbClr val="005288"/>
      </a:dk1>
      <a:lt1>
        <a:sysClr val="window" lastClr="FFFFFF"/>
      </a:lt1>
      <a:dk2>
        <a:srgbClr val="41748D"/>
      </a:dk2>
      <a:lt2>
        <a:srgbClr val="67C9D0"/>
      </a:lt2>
      <a:accent1>
        <a:srgbClr val="7A99AC"/>
      </a:accent1>
      <a:accent2>
        <a:srgbClr val="BBDDE6"/>
      </a:accent2>
      <a:accent3>
        <a:srgbClr val="D57800"/>
      </a:accent3>
      <a:accent4>
        <a:srgbClr val="C1BB6B"/>
      </a:accent4>
      <a:accent5>
        <a:srgbClr val="8AB43D"/>
      </a:accent5>
      <a:accent6>
        <a:srgbClr val="14726C"/>
      </a:accent6>
      <a:hlink>
        <a:srgbClr val="49948E"/>
      </a:hlink>
      <a:folHlink>
        <a:srgbClr val="000000"/>
      </a:folHlink>
    </a:clrScheme>
    <a:fontScheme name="MUSC_Health_web_safe_fon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43CED7F8-0A37-4741-A8BB-BF25427464A5}" vid="{DA2E9830-58D3-484A-B7EC-86C8C915E36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AD4E26E6149445BA240FC2DFE1FAC1" ma:contentTypeVersion="36" ma:contentTypeDescription="Create a new document." ma:contentTypeScope="" ma:versionID="99d96d7466f0cc4b8c8203d065c7e554">
  <xsd:schema xmlns:xsd="http://www.w3.org/2001/XMLSchema" xmlns:xs="http://www.w3.org/2001/XMLSchema" xmlns:p="http://schemas.microsoft.com/office/2006/metadata/properties" xmlns:ns1="http://schemas.microsoft.com/sharepoint/v3" xmlns:ns2="a1629bdf-d6d0-4168-9215-403ec7f659f7" xmlns:ns3="834a826a-f628-4f7d-8d5d-ba5e6503093a" targetNamespace="http://schemas.microsoft.com/office/2006/metadata/properties" ma:root="true" ma:fieldsID="0d3a48566d5e5c0812524a09c2e970ec" ns1:_="" ns2:_="" ns3:_="">
    <xsd:import namespace="http://schemas.microsoft.com/sharepoint/v3"/>
    <xsd:import namespace="a1629bdf-d6d0-4168-9215-403ec7f659f7"/>
    <xsd:import namespace="834a826a-f628-4f7d-8d5d-ba5e650309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1:_dlc_Exempt" minOccurs="0"/>
                <xsd:element ref="ns1:_dlc_ExpireDateSaved" minOccurs="0"/>
                <xsd:element ref="ns1:_dlc_Expir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0" nillable="true" ma:displayName="Exempt from Policy" ma:hidden="true" ma:internalName="_dlc_Exempt" ma:readOnly="true">
      <xsd:simpleType>
        <xsd:restriction base="dms:Unknown"/>
      </xsd:simpleType>
    </xsd:element>
    <xsd:element name="_dlc_ExpireDateSaved" ma:index="21" nillable="true" ma:displayName="Original Expiration Date" ma:hidden="true" ma:internalName="_dlc_ExpireDateSaved" ma:readOnly="true">
      <xsd:simpleType>
        <xsd:restriction base="dms:DateTime"/>
      </xsd:simpleType>
    </xsd:element>
    <xsd:element name="_dlc_ExpireDate" ma:index="22"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1629bdf-d6d0-4168-9215-403ec7f659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4a826a-f628-4f7d-8d5d-ba5e650309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Document</p:Name>
  <p:Description>Delete the documents that's created 159 days ago</p:Description>
  <p:Statement>Delete the documents that's created 159 days ago</p:Statement>
  <p:PolicyItems>
    <p:PolicyItem featureId="Microsoft.Office.RecordsManagement.PolicyFeatures.Expiration" staticId="0x010100DEAD4E26E6149445BA240FC2DFE1FAC1|-823270792" UniqueId="c339048e-1a71-414a-b464-2df9515298ba">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159</number>
                  <property>Created</property>
                  <propertyId>8c06beca-0777-48f7-91c7-6da68bc07b69</propertyId>
                  <period>days</period>
                </formula>
                <action type="action" id="Microsoft.Office.RecordsManagement.PolicyFeatures.Expiration.Action.Delete"/>
              </data>
            </stages>
          </Schedule>
        </Schedules>
      </p:CustomData>
    </p:PolicyItem>
    <p:PolicyItem featureId="Microsoft.Office.RecordsManagement.PolicyFeatures.PolicyAudit" staticId="0x010100DEAD4E26E6149445BA240FC2DFE1FAC1|1665009279" UniqueId="703a8bcc-c0bf-4bda-9c23-0de4bd1baa4f">
      <p:Name>Auditing</p:Name>
      <p:Description>Audits user actions on documents and list items to the Audit Log.</p:Description>
      <p:CustomData>
        <Audit>
          <DeleteRestore/>
        </Audit>
      </p:CustomData>
    </p:PolicyItem>
  </p:PolicyItems>
</p:Policy>
</file>

<file path=customXml/item3.xml><?xml version="1.0" encoding="utf-8"?>
<?mso-contentType ?>
<PolicyDirtyBag xmlns="microsoft.office.server.policy.changes">
  <Microsoft.Office.RecordsManagement.PolicyFeatures.Expiration op="Change"/>
</PolicyDirtyBag>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_dlc_ExpireDateSaved xmlns="http://schemas.microsoft.com/sharepoint/v3" xsi:nil="true"/>
    <_dlc_ExpireDate xmlns="http://schemas.microsoft.com/sharepoint/v3">2020-11-02T18:20:32+00:00</_dlc_ExpireDate>
  </documentManagement>
</p:properties>
</file>

<file path=customXml/itemProps1.xml><?xml version="1.0" encoding="utf-8"?>
<ds:datastoreItem xmlns:ds="http://schemas.openxmlformats.org/officeDocument/2006/customXml" ds:itemID="{CA571670-EA52-49B1-8542-563F8C80AF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1629bdf-d6d0-4168-9215-403ec7f659f7"/>
    <ds:schemaRef ds:uri="834a826a-f628-4f7d-8d5d-ba5e650309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900179-B20B-4858-88C0-55B2BC42D4FF}">
  <ds:schemaRefs>
    <ds:schemaRef ds:uri="office.server.policy"/>
  </ds:schemaRefs>
</ds:datastoreItem>
</file>

<file path=customXml/itemProps3.xml><?xml version="1.0" encoding="utf-8"?>
<ds:datastoreItem xmlns:ds="http://schemas.openxmlformats.org/officeDocument/2006/customXml" ds:itemID="{317DC861-2C7A-40BF-B56C-2FA8A3AAC0B8}">
  <ds:schemaRefs>
    <ds:schemaRef ds:uri="microsoft.office.server.policy.changes"/>
  </ds:schemaRefs>
</ds:datastoreItem>
</file>

<file path=customXml/itemProps4.xml><?xml version="1.0" encoding="utf-8"?>
<ds:datastoreItem xmlns:ds="http://schemas.openxmlformats.org/officeDocument/2006/customXml" ds:itemID="{F75AD057-5225-41FF-BE31-2C76EB7E0022}">
  <ds:schemaRefs>
    <ds:schemaRef ds:uri="http://schemas.microsoft.com/sharepoint/v3/contenttype/forms"/>
  </ds:schemaRefs>
</ds:datastoreItem>
</file>

<file path=customXml/itemProps5.xml><?xml version="1.0" encoding="utf-8"?>
<ds:datastoreItem xmlns:ds="http://schemas.openxmlformats.org/officeDocument/2006/customXml" ds:itemID="{CAA99AC0-625F-4C19-B9D2-A8C141C6A6CA}">
  <ds:schemaRefs>
    <ds:schemaRef ds:uri="http://schemas.microsoft.com/office/2006/metadata/properties"/>
    <ds:schemaRef ds:uri="a1629bdf-d6d0-4168-9215-403ec7f659f7"/>
    <ds:schemaRef ds:uri="http://purl.org/dc/elements/1.1/"/>
    <ds:schemaRef ds:uri="http://schemas.microsoft.com/sharepoint/v3"/>
    <ds:schemaRef ds:uri="834a826a-f628-4f7d-8d5d-ba5e6503093a"/>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MUSC SCTR PPT Widescreen</Template>
  <TotalTime>13843</TotalTime>
  <Words>4101</Words>
  <Application>Microsoft Office PowerPoint</Application>
  <PresentationFormat>Widescreen</PresentationFormat>
  <Paragraphs>566</Paragraphs>
  <Slides>41</Slides>
  <Notes>34</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41</vt:i4>
      </vt:variant>
    </vt:vector>
  </HeadingPairs>
  <TitlesOfParts>
    <vt:vector size="52" baseType="lpstr">
      <vt:lpstr>Arial</vt:lpstr>
      <vt:lpstr>Arial Black</vt:lpstr>
      <vt:lpstr>Calibri</vt:lpstr>
      <vt:lpstr>Calibri Light</vt:lpstr>
      <vt:lpstr>Times New Roman</vt:lpstr>
      <vt:lpstr>Verdana</vt:lpstr>
      <vt:lpstr>Wingdings</vt:lpstr>
      <vt:lpstr>Univ Kentucky 3-23-10</vt:lpstr>
      <vt:lpstr>Office Theme</vt:lpstr>
      <vt:lpstr>1_Office Theme</vt:lpstr>
      <vt:lpstr>MUSC SCTR PPT Widescreen</vt:lpstr>
      <vt:lpstr>Intellectual Property relating to Drug and Device Development</vt:lpstr>
      <vt:lpstr>My own path to Technology Transfer</vt:lpstr>
      <vt:lpstr>Devastating Effects of Polio</vt:lpstr>
      <vt:lpstr>Should we be protecting our Intellectual Property?</vt:lpstr>
      <vt:lpstr>Truth behind the story</vt:lpstr>
      <vt:lpstr>Cost to develop drugs</vt:lpstr>
      <vt:lpstr>Bayh-Dole Act</vt:lpstr>
      <vt:lpstr>Groundbreaking Innovations from Universities!</vt:lpstr>
      <vt:lpstr>Other benefits of Protecting University Intellectual Property (IP)?</vt:lpstr>
      <vt:lpstr>What does a Technology Transfer Office do?</vt:lpstr>
      <vt:lpstr>Cycle of Innovation</vt:lpstr>
      <vt:lpstr>MUSC Intellectual Property (IP) Policy</vt:lpstr>
      <vt:lpstr>How to you know what (and when) to disclose?</vt:lpstr>
      <vt:lpstr>Criteria to Pursue </vt:lpstr>
      <vt:lpstr>How is IP Protected?</vt:lpstr>
      <vt:lpstr>Patents</vt:lpstr>
      <vt:lpstr>Patents</vt:lpstr>
      <vt:lpstr>102/103 - Be Aware of Public Disclosures</vt:lpstr>
      <vt:lpstr>Examples of Patentable Subject Matter</vt:lpstr>
      <vt:lpstr>Examples of Therapeutic/Medical Device  US Patent Claims</vt:lpstr>
      <vt:lpstr>Blink Reflexometer </vt:lpstr>
      <vt:lpstr>Patents</vt:lpstr>
      <vt:lpstr>Patents</vt:lpstr>
      <vt:lpstr>Cost and time associated with patents</vt:lpstr>
      <vt:lpstr>PowerPoint Presentation</vt:lpstr>
      <vt:lpstr>PowerPoint Presentation</vt:lpstr>
      <vt:lpstr>Hatch Waxman Amendment 1984</vt:lpstr>
      <vt:lpstr>Patent-Term Extensions &amp; Exclusivities</vt:lpstr>
      <vt:lpstr>Patent-Term Extensions &amp; Exclusivities</vt:lpstr>
      <vt:lpstr>PowerPoint Presentation</vt:lpstr>
      <vt:lpstr>PowerPoint Presentation</vt:lpstr>
      <vt:lpstr>Negotiate and License</vt:lpstr>
      <vt:lpstr>PowerPoint Presentation</vt:lpstr>
      <vt:lpstr>Protecting IP is necessary to develop technologies – but we remain flexible</vt:lpstr>
      <vt:lpstr>Role of researchers during tech transfer process</vt:lpstr>
      <vt:lpstr>Role of TTO during tech transfer process</vt:lpstr>
      <vt:lpstr>Benefits of working with a TTO</vt:lpstr>
      <vt:lpstr>PowerPoint Presentation</vt:lpstr>
      <vt:lpstr>Technology Maturation – How do we do it?</vt:lpstr>
      <vt:lpstr>FRD Impact FY2020</vt:lpstr>
      <vt:lpstr>Examples of Impact of MUSC Innovation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Severynse-Stevens, Diana</cp:lastModifiedBy>
  <cp:revision>301</cp:revision>
  <cp:lastPrinted>2019-04-12T13:20:52Z</cp:lastPrinted>
  <dcterms:created xsi:type="dcterms:W3CDTF">2018-04-16T18:26:42Z</dcterms:created>
  <dcterms:modified xsi:type="dcterms:W3CDTF">2020-07-22T02:30:50Z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0x010100DEAD4E26E6149445BA240FC2DFE1FAC1</vt:lpwstr>
  </property>
  <property fmtid="{D5CDD505-2E9C-101B-9397-08002B2CF9AE}" pid="3" name="_dlc_policyId">
    <vt:lpwstr>0x010100DEAD4E26E6149445BA240FC2DFE1FAC1|-823270792</vt:lpwstr>
  </property>
  <property fmtid="{D5CDD505-2E9C-101B-9397-08002B2CF9AE}" pid="4" name="ItemRetentionFormula">
    <vt:lpwstr>&lt;formula id="Microsoft.Office.RecordsManagement.PolicyFeatures.Expiration.Formula.BuiltIn"&gt;&lt;number&gt;159&lt;/number&gt;&lt;property&gt;Created&lt;/property&gt;&lt;propertyId&gt;8c06beca-0777-48f7-91c7-6da68bc07b69&lt;/propertyId&gt;&lt;period&gt;days&lt;/period&gt;&lt;/formula&gt;</vt:lpwstr>
  </property>
</Properties>
</file>